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tif" ContentType="image/tif"/>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8" r:id="rId1"/>
    <p:sldMasterId id="2147483709" r:id="rId2"/>
    <p:sldMasterId id="2147483710" r:id="rId3"/>
  </p:sldMasterIdLst>
  <p:notesMasterIdLst>
    <p:notesMasterId r:id="rId16"/>
  </p:notesMasterIdLst>
  <p:sldIdLst>
    <p:sldId id="256" r:id="rId4"/>
    <p:sldId id="266" r:id="rId5"/>
    <p:sldId id="257" r:id="rId6"/>
    <p:sldId id="258" r:id="rId7"/>
    <p:sldId id="259" r:id="rId8"/>
    <p:sldId id="260" r:id="rId9"/>
    <p:sldId id="261" r:id="rId10"/>
    <p:sldId id="264" r:id="rId11"/>
    <p:sldId id="262" r:id="rId12"/>
    <p:sldId id="265" r:id="rId13"/>
    <p:sldId id="263" r:id="rId14"/>
    <p:sldId id="267"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71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138501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Root_mean_square" TargetMode="External"/><Relationship Id="rId4" Type="http://schemas.openxmlformats.org/officeDocument/2006/relationships/hyperlink" Target="https://en.wikipedia.org/wiki/Wavefront" TargetMode="External"/><Relationship Id="rId5" Type="http://schemas.openxmlformats.org/officeDocument/2006/relationships/hyperlink" Target="https://en.wikipedia.org/wiki/Radian"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c3fafb30d_0_10: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
        <p:nvSpPr>
          <p:cNvPr id="269" name="Google Shape;269;g4c3fafb30d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g4c3fafb30d_0_10: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dirty="0">
                <a:latin typeface="Times New Roman"/>
                <a:ea typeface="Times New Roman"/>
                <a:cs typeface="Times New Roman"/>
                <a:sym typeface="Times New Roman"/>
              </a:rPr>
              <a:t>NJIT team has built the world’s largest aperture and most capable solar telescope.  The picture is at night and shows our domes with both domes on a 1000 foot long causeway out into the middle of the lake.  Winds come from the west with 2 miles of open water to the west minimizing ground layer turbulence with a natural inversion ensuring a laminar air flow to the telescope.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Times New Roman" charset="0"/>
                <a:ea typeface="ＭＳ Ｐゴシック" charset="0"/>
                <a:cs typeface="ＭＳ Ｐゴシック" charset="0"/>
              </a:rPr>
              <a:t>Superposition of 100 frames of </a:t>
            </a:r>
            <a:r>
              <a:rPr lang="en-US" sz="1200" kern="1200" dirty="0" err="1">
                <a:solidFill>
                  <a:schemeClr val="tx1"/>
                </a:solidFill>
                <a:latin typeface="Times New Roman" charset="0"/>
                <a:ea typeface="ＭＳ Ｐゴシック" charset="0"/>
                <a:cs typeface="ＭＳ Ｐゴシック" charset="0"/>
              </a:rPr>
              <a:t>Halpha</a:t>
            </a:r>
            <a:r>
              <a:rPr lang="en-US" sz="1200" kern="1200" dirty="0">
                <a:solidFill>
                  <a:schemeClr val="tx1"/>
                </a:solidFill>
                <a:latin typeface="Times New Roman" charset="0"/>
                <a:ea typeface="ＭＳ Ｐゴシック" charset="0"/>
                <a:cs typeface="ＭＳ Ｐゴシック" charset="0"/>
              </a:rPr>
              <a:t> images corrected by (88 KL modes) Prom-AO from Schmidt et al.</a:t>
            </a:r>
          </a:p>
          <a:p>
            <a:r>
              <a:rPr lang="en-US" sz="1200" kern="1200" dirty="0">
                <a:solidFill>
                  <a:schemeClr val="tx1"/>
                </a:solidFill>
                <a:latin typeface="Times New Roman" charset="0"/>
                <a:ea typeface="ＭＳ Ｐゴシック" charset="0"/>
                <a:cs typeface="ＭＳ Ｐゴシック" charset="0"/>
              </a:rPr>
              <a:t>(2018b). Left: Each exposure was 2 </a:t>
            </a:r>
            <a:r>
              <a:rPr lang="en-US" sz="1200" kern="1200" dirty="0" err="1">
                <a:solidFill>
                  <a:schemeClr val="tx1"/>
                </a:solidFill>
                <a:latin typeface="Times New Roman" charset="0"/>
                <a:ea typeface="ＭＳ Ｐゴシック" charset="0"/>
                <a:cs typeface="ＭＳ Ｐゴシック" charset="0"/>
              </a:rPr>
              <a:t>ms</a:t>
            </a:r>
            <a:r>
              <a:rPr lang="en-US" sz="1200" kern="1200" dirty="0">
                <a:solidFill>
                  <a:schemeClr val="tx1"/>
                </a:solidFill>
                <a:latin typeface="Times New Roman" charset="0"/>
                <a:ea typeface="ＭＳ Ｐゴシック" charset="0"/>
                <a:cs typeface="ＭＳ Ｐゴシック" charset="0"/>
              </a:rPr>
              <a:t> in duration in the 15 frames/s burst. The data were dark and flat field</a:t>
            </a:r>
          </a:p>
          <a:p>
            <a:r>
              <a:rPr lang="en-US" sz="1200" kern="1200" dirty="0">
                <a:solidFill>
                  <a:schemeClr val="tx1"/>
                </a:solidFill>
                <a:latin typeface="Times New Roman" charset="0"/>
                <a:ea typeface="ＭＳ Ｐゴシック" charset="0"/>
                <a:cs typeface="ＭＳ Ｐゴシック" charset="0"/>
              </a:rPr>
              <a:t>calibrated. They were taken on May 13, 2018 on a day of mediocre to poor seeing using VIS with a 50’’x 50’’ FOV.</a:t>
            </a:r>
          </a:p>
          <a:p>
            <a:r>
              <a:rPr lang="en-US" sz="1200" kern="1200" dirty="0">
                <a:solidFill>
                  <a:schemeClr val="tx1"/>
                </a:solidFill>
                <a:latin typeface="Times New Roman" charset="0"/>
                <a:ea typeface="ＭＳ Ｐゴシック" charset="0"/>
                <a:cs typeface="ＭＳ Ｐゴシック" charset="0"/>
              </a:rPr>
              <a:t>Right: Beyond tip-</a:t>
            </a:r>
            <a:r>
              <a:rPr lang="en-US" sz="1200" kern="1200" dirty="0" smtClean="0">
                <a:solidFill>
                  <a:schemeClr val="tx1"/>
                </a:solidFill>
                <a:latin typeface="Times New Roman" charset="0"/>
                <a:ea typeface="ＭＳ Ｐゴシック" charset="0"/>
                <a:cs typeface="ＭＳ Ｐゴシック" charset="0"/>
              </a:rPr>
              <a:t>tilt (green dots), </a:t>
            </a:r>
            <a:r>
              <a:rPr lang="en-US" sz="1200" kern="1200" dirty="0">
                <a:solidFill>
                  <a:schemeClr val="tx1"/>
                </a:solidFill>
                <a:latin typeface="Times New Roman" charset="0"/>
                <a:ea typeface="ＭＳ Ｐゴシック" charset="0"/>
                <a:cs typeface="ＭＳ Ｐゴシック" charset="0"/>
              </a:rPr>
              <a:t>the clearly apparent AO correction </a:t>
            </a:r>
            <a:r>
              <a:rPr lang="en-US" sz="1200" kern="1200" dirty="0" smtClean="0">
                <a:solidFill>
                  <a:schemeClr val="tx1"/>
                </a:solidFill>
                <a:latin typeface="Times New Roman" charset="0"/>
                <a:ea typeface="ＭＳ Ｐゴシック" charset="0"/>
                <a:cs typeface="ＭＳ Ｐゴシック" charset="0"/>
              </a:rPr>
              <a:t>(blue)</a:t>
            </a:r>
            <a:r>
              <a:rPr lang="en-US" sz="1200" kern="1200" baseline="0" dirty="0" smtClean="0">
                <a:solidFill>
                  <a:schemeClr val="tx1"/>
                </a:solidFill>
                <a:latin typeface="Times New Roman" charset="0"/>
                <a:ea typeface="ＭＳ Ｐゴシック" charset="0"/>
                <a:cs typeface="ＭＳ Ｐゴシック" charset="0"/>
              </a:rPr>
              <a:t> </a:t>
            </a:r>
            <a:r>
              <a:rPr lang="en-US" sz="1200" kern="1200" dirty="0" smtClean="0">
                <a:solidFill>
                  <a:schemeClr val="tx1"/>
                </a:solidFill>
                <a:latin typeface="Times New Roman" charset="0"/>
                <a:ea typeface="ＭＳ Ｐゴシック" charset="0"/>
                <a:cs typeface="ＭＳ Ｐゴシック" charset="0"/>
              </a:rPr>
              <a:t>was </a:t>
            </a:r>
            <a:r>
              <a:rPr lang="en-US" sz="1200" kern="1200" dirty="0">
                <a:solidFill>
                  <a:schemeClr val="tx1"/>
                </a:solidFill>
                <a:latin typeface="Times New Roman" charset="0"/>
                <a:ea typeface="ＭＳ Ｐゴシック" charset="0"/>
                <a:cs typeface="ＭＳ Ｐゴシック" charset="0"/>
              </a:rPr>
              <a:t>largely confined to near the center of the FOV, as one</a:t>
            </a:r>
          </a:p>
          <a:p>
            <a:r>
              <a:rPr lang="en-US" sz="1200" kern="1200" dirty="0">
                <a:solidFill>
                  <a:schemeClr val="tx1"/>
                </a:solidFill>
                <a:latin typeface="Times New Roman" charset="0"/>
                <a:ea typeface="ＭＳ Ｐゴシック" charset="0"/>
                <a:cs typeface="ＭＳ Ｐゴシック" charset="0"/>
              </a:rPr>
              <a:t>might expect under the mediocre seeing conditions in effect that day. Nonetheless, the central region had a significantly</a:t>
            </a:r>
          </a:p>
          <a:p>
            <a:r>
              <a:rPr lang="en-US" sz="1200" kern="1200" dirty="0">
                <a:solidFill>
                  <a:schemeClr val="tx1"/>
                </a:solidFill>
                <a:latin typeface="Times New Roman" charset="0"/>
                <a:ea typeface="ＭＳ Ｐゴシック" charset="0"/>
                <a:cs typeface="ＭＳ Ｐゴシック" charset="0"/>
              </a:rPr>
              <a:t>improved </a:t>
            </a:r>
            <a:r>
              <a:rPr lang="en-US" sz="1200" kern="1200" dirty="0" err="1">
                <a:solidFill>
                  <a:schemeClr val="tx1"/>
                </a:solidFill>
                <a:latin typeface="Times New Roman" charset="0"/>
                <a:ea typeface="ＭＳ Ｐゴシック" charset="0"/>
                <a:cs typeface="ＭＳ Ｐゴシック" charset="0"/>
              </a:rPr>
              <a:t>wavefront</a:t>
            </a:r>
            <a:r>
              <a:rPr lang="en-US" sz="1200" kern="1200" dirty="0">
                <a:solidFill>
                  <a:schemeClr val="tx1"/>
                </a:solidFill>
                <a:latin typeface="Times New Roman" charset="0"/>
                <a:ea typeface="ＭＳ Ｐゴシック" charset="0"/>
                <a:cs typeface="ＭＳ Ｐゴシック" charset="0"/>
              </a:rPr>
              <a:t> correction.</a:t>
            </a:r>
          </a:p>
          <a:p>
            <a:r>
              <a:rPr lang="en-US" sz="1200" kern="1200" dirty="0">
                <a:solidFill>
                  <a:schemeClr val="tx1"/>
                </a:solidFill>
                <a:latin typeface="Times New Roman" charset="0"/>
                <a:ea typeface="ＭＳ Ｐゴシック" charset="0"/>
                <a:cs typeface="ＭＳ Ｐゴシック" charset="0"/>
              </a:rPr>
              <a:t>Use CAO: 13 cm </a:t>
            </a:r>
            <a:r>
              <a:rPr lang="en-US" sz="1200" kern="1200" dirty="0" err="1">
                <a:solidFill>
                  <a:schemeClr val="tx1"/>
                </a:solidFill>
                <a:latin typeface="Times New Roman" charset="0"/>
                <a:ea typeface="ＭＳ Ｐゴシック" charset="0"/>
                <a:cs typeface="ＭＳ Ｐゴシック" charset="0"/>
              </a:rPr>
              <a:t>subapertureWFS</a:t>
            </a:r>
            <a:r>
              <a:rPr lang="en-US" sz="1200" kern="1200" dirty="0">
                <a:solidFill>
                  <a:schemeClr val="tx1"/>
                </a:solidFill>
                <a:latin typeface="Times New Roman" charset="0"/>
                <a:ea typeface="ＭＳ Ｐゴシック" charset="0"/>
                <a:cs typeface="ＭＳ Ｐゴシック" charset="0"/>
              </a:rPr>
              <a:t> get ~1/3 visible light in 0.07 nm wide filter (S/N ~25 </a:t>
            </a:r>
            <a:r>
              <a:rPr lang="en-US" sz="1200" kern="1200" dirty="0" err="1">
                <a:solidFill>
                  <a:schemeClr val="tx1"/>
                </a:solidFill>
                <a:latin typeface="Times New Roman" charset="0"/>
                <a:ea typeface="ＭＳ Ｐゴシック" charset="0"/>
                <a:cs typeface="ＭＳ Ｐゴシック" charset="0"/>
              </a:rPr>
              <a:t>vs</a:t>
            </a:r>
            <a:r>
              <a:rPr lang="en-US" sz="1200" kern="1200" dirty="0">
                <a:solidFill>
                  <a:schemeClr val="tx1"/>
                </a:solidFill>
                <a:latin typeface="Times New Roman" charset="0"/>
                <a:ea typeface="ＭＳ Ｐゴシック" charset="0"/>
                <a:cs typeface="ＭＳ Ｐゴシック" charset="0"/>
              </a:rPr>
              <a:t> 100 for wide field</a:t>
            </a:r>
            <a:r>
              <a:rPr lang="en-US" sz="1200" kern="1200" dirty="0" smtClean="0">
                <a:solidFill>
                  <a:schemeClr val="tx1"/>
                </a:solidFill>
                <a:latin typeface="Times New Roman" charset="0"/>
                <a:ea typeface="ＭＳ Ｐゴシック" charset="0"/>
                <a:cs typeface="ＭＳ Ｐゴシック" charset="0"/>
              </a:rPr>
              <a:t>) for WFS.  </a:t>
            </a:r>
            <a:r>
              <a:rPr lang="en-US" sz="1200" kern="1200" dirty="0">
                <a:solidFill>
                  <a:schemeClr val="tx1"/>
                </a:solidFill>
                <a:latin typeface="Times New Roman" charset="0"/>
                <a:ea typeface="ＭＳ Ｐゴシック" charset="0"/>
                <a:cs typeface="ＭＳ Ｐゴシック" charset="0"/>
              </a:rPr>
              <a:t>Picked WFS camera for project after trade study of FOV, frame rate and S/N </a:t>
            </a:r>
            <a:r>
              <a:rPr lang="mr-IN"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plenty of light for </a:t>
            </a:r>
            <a:r>
              <a:rPr lang="en-US" sz="1200" kern="1200" dirty="0" smtClean="0">
                <a:solidFill>
                  <a:schemeClr val="tx1"/>
                </a:solidFill>
                <a:latin typeface="Times New Roman" charset="0"/>
                <a:ea typeface="ＭＳ Ｐゴシック" charset="0"/>
                <a:cs typeface="ＭＳ Ｐゴシック" charset="0"/>
              </a:rPr>
              <a:t>VIS.</a:t>
            </a:r>
            <a:r>
              <a:rPr lang="en-US" sz="1200" kern="1200" baseline="0" dirty="0" smtClean="0">
                <a:solidFill>
                  <a:schemeClr val="tx1"/>
                </a:solidFill>
                <a:latin typeface="Times New Roman" charset="0"/>
                <a:ea typeface="ＭＳ Ｐゴシック" charset="0"/>
                <a:cs typeface="ＭＳ Ｐゴシック" charset="0"/>
              </a:rPr>
              <a:t>  Science image is narrow band </a:t>
            </a:r>
            <a:r>
              <a:rPr lang="en-US" sz="1200" kern="1200" baseline="0" dirty="0" err="1" smtClean="0">
                <a:solidFill>
                  <a:schemeClr val="tx1"/>
                </a:solidFill>
                <a:latin typeface="Times New Roman" charset="0"/>
                <a:ea typeface="ＭＳ Ｐゴシック" charset="0"/>
                <a:cs typeface="ＭＳ Ｐゴシック" charset="0"/>
              </a:rPr>
              <a:t>Halpha</a:t>
            </a:r>
            <a:r>
              <a:rPr lang="en-US" sz="1200" kern="1200" baseline="0" dirty="0" smtClean="0">
                <a:solidFill>
                  <a:schemeClr val="tx1"/>
                </a:solidFill>
                <a:latin typeface="Times New Roman" charset="0"/>
                <a:ea typeface="ＭＳ Ｐゴシック" charset="0"/>
                <a:cs typeface="ＭＳ Ｐゴシック" charset="0"/>
              </a:rPr>
              <a:t> on line center.</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a:defRPr/>
            </a:pPr>
            <a:fld id="{6C7CE8B6-726E-A94B-B124-56D9DA0E6C4D}" type="slidenum">
              <a:rPr lang="en-US" smtClean="0"/>
              <a:pPr>
                <a:defRPr/>
              </a:pPr>
              <a:t>10</a:t>
            </a:fld>
            <a:endParaRPr lang="en-US"/>
          </a:p>
        </p:txBody>
      </p:sp>
    </p:spTree>
    <p:extLst>
      <p:ext uri="{BB962C8B-B14F-4D97-AF65-F5344CB8AC3E}">
        <p14:creationId xmlns:p14="http://schemas.microsoft.com/office/powerpoint/2010/main" val="372378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c3fafb30d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g4c3fafb30d_0_75: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341" name="Google Shape;341;g4c3fafb30d_0_75: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Turbulence!  One night looking at the Moon a plane flew thru the field of view.  Notice how washed out the image is behind the plane.</a:t>
            </a:r>
            <a:endParaRPr lang="en-US" dirty="0"/>
          </a:p>
        </p:txBody>
      </p:sp>
      <p:sp>
        <p:nvSpPr>
          <p:cNvPr id="4" name="Slide Number Placeholder 3"/>
          <p:cNvSpPr>
            <a:spLocks noGrp="1"/>
          </p:cNvSpPr>
          <p:nvPr>
            <p:ph type="sldNum" sz="quarter" idx="5"/>
          </p:nvPr>
        </p:nvSpPr>
        <p:spPr>
          <a:xfrm>
            <a:off x="3884027" y="8684926"/>
            <a:ext cx="2972421" cy="457513"/>
          </a:xfrm>
          <a:prstGeom prst="rect">
            <a:avLst/>
          </a:prstGeom>
        </p:spPr>
        <p:txBody>
          <a:bodyPr lIns="89730" tIns="44865" rIns="89730" bIns="44865"/>
          <a:lstStyle/>
          <a:p>
            <a:pPr>
              <a:defRPr/>
            </a:pPr>
            <a:fld id="{3040FB73-80FB-4244-8105-45ACA34C5719}" type="slidenum">
              <a:rPr lang="en-US" smtClean="0">
                <a:solidFill>
                  <a:prstClr val="white"/>
                </a:solidFill>
              </a:rPr>
              <a:pPr>
                <a:defRPr/>
              </a:pPr>
              <a:t>12</a:t>
            </a:fld>
            <a:endParaRPr lang="en-US">
              <a:solidFill>
                <a:prstClr val="white"/>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have single DM AO systems</a:t>
            </a:r>
            <a:r>
              <a:rPr lang="en-US" baseline="0" dirty="0" smtClean="0"/>
              <a:t> </a:t>
            </a:r>
            <a:r>
              <a:rPr lang="en-US" dirty="0" smtClean="0"/>
              <a:t>narrow</a:t>
            </a:r>
            <a:r>
              <a:rPr lang="en-US" baseline="0" dirty="0" smtClean="0"/>
              <a:t> field not wide field correction.  Practical reason is sub-aperture size.  BBSO has GLAO also, GLAO spreads error over field giving wider corrected field but not </a:t>
            </a:r>
            <a:r>
              <a:rPr lang="en-US" baseline="0" smtClean="0"/>
              <a:t>diffraction limited.</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a:defRPr/>
            </a:pPr>
            <a:fld id="{6C7CE8B6-726E-A94B-B124-56D9DA0E6C4D}" type="slidenum">
              <a:rPr lang="en-US" smtClean="0">
                <a:solidFill>
                  <a:prstClr val="white"/>
                </a:solidFill>
              </a:rPr>
              <a:pPr>
                <a:defRPr/>
              </a:pPr>
              <a:t>2</a:t>
            </a:fld>
            <a:endParaRPr lang="en-US">
              <a:solidFill>
                <a:prstClr val="white"/>
              </a:solidFill>
            </a:endParaRPr>
          </a:p>
        </p:txBody>
      </p:sp>
    </p:spTree>
    <p:extLst>
      <p:ext uri="{BB962C8B-B14F-4D97-AF65-F5344CB8AC3E}">
        <p14:creationId xmlns:p14="http://schemas.microsoft.com/office/powerpoint/2010/main" val="222007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c3fafb30d_0_17:notes"/>
          <p:cNvSpPr txBox="1"/>
          <p:nvPr/>
        </p:nvSpPr>
        <p:spPr>
          <a:xfrm>
            <a:off x="3884853" y="8684298"/>
            <a:ext cx="2971500" cy="458400"/>
          </a:xfrm>
          <a:prstGeom prst="rect">
            <a:avLst/>
          </a:prstGeom>
          <a:noFill/>
          <a:ln>
            <a:noFill/>
          </a:ln>
        </p:spPr>
        <p:txBody>
          <a:bodyPr spcFirstLastPara="1" wrap="square" lIns="91450" tIns="45725" rIns="91450" bIns="45725"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277" name="Google Shape;277;g4c3fafb30d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g4c3fafb30d_0_17: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a:t>NST is outfitted with facility-class instruments. Most of these instruments are placed in this Coude Lab, two floors beneath the telescope deck. (This figure shows a cutaway sketch of the NST’s scientific instruments.) </a:t>
            </a:r>
            <a:endParaRPr/>
          </a:p>
          <a:p>
            <a:pPr marL="0" lvl="0" indent="0" algn="l" rtl="0">
              <a:spcBef>
                <a:spcPts val="400"/>
              </a:spcBef>
              <a:spcAft>
                <a:spcPts val="0"/>
              </a:spcAft>
              <a:buNone/>
            </a:pPr>
            <a:r>
              <a:rPr lang="en"/>
              <a:t>The current NST post-focus instruments include: the AO system, the visible imaging spectrometer, the NIR imaging spectro-polarimeter, the cryogenic IR spectrograph, the broad-band filter imager, and the fast imaging visible spectrograph. </a:t>
            </a:r>
            <a:endParaRPr/>
          </a:p>
          <a:p>
            <a:pPr marL="0" lvl="0" indent="0" algn="l" rtl="0">
              <a:spcBef>
                <a:spcPts val="400"/>
              </a:spcBef>
              <a:spcAft>
                <a:spcPts val="0"/>
              </a:spcAft>
              <a:buNone/>
            </a:pPr>
            <a:r>
              <a:rPr lang="en"/>
              <a:t>All these instruments can work simultaneously except for the CYRA.</a:t>
            </a:r>
            <a:endParaRPr/>
          </a:p>
          <a:p>
            <a:pPr marL="0" lvl="0" indent="0" algn="l" rtl="0">
              <a:spcBef>
                <a:spcPts val="400"/>
              </a:spcBef>
              <a:spcAft>
                <a:spcPts val="0"/>
              </a:spcAft>
              <a:buNone/>
            </a:pPr>
            <a:r>
              <a:rPr lang="en"/>
              <a:t>Green means the instrument is operational already, and gray means it is under development. </a:t>
            </a:r>
            <a:endParaRPr/>
          </a:p>
          <a:p>
            <a:pPr marL="0" lvl="0" indent="0" algn="l" rtl="0">
              <a:spcBef>
                <a:spcPts val="400"/>
              </a:spcBef>
              <a:spcAft>
                <a:spcPts val="0"/>
              </a:spcAft>
              <a:buNone/>
            </a:pPr>
            <a:r>
              <a:rPr lang="en"/>
              <a:t>Here, I will only highlight four of them: AO, VIS, IRIM/NIRIS and CYRA. </a:t>
            </a:r>
            <a:endParaRPr/>
          </a:p>
          <a:p>
            <a:pPr marL="0" lvl="0" indent="0" algn="l" rtl="0">
              <a:spcBef>
                <a:spcPts val="400"/>
              </a:spcBef>
              <a:spcAft>
                <a:spcPts val="0"/>
              </a:spcAft>
              <a:buNone/>
            </a:pPr>
            <a:endParaRPr/>
          </a:p>
          <a:p>
            <a:pPr marL="0" lvl="0" indent="0" algn="l" rtl="0">
              <a:spcBef>
                <a:spcPts val="400"/>
              </a:spcBef>
              <a:spcAft>
                <a:spcPts val="0"/>
              </a:spcAft>
              <a:buNone/>
            </a:pPr>
            <a:r>
              <a:rPr lang="en"/>
              <a:t>(The NST is located on the top-floor telescope deck. Solar light is imaged by PM and SM, then folded through the declination axis by M3 and then directed by M4 along the polar axis down to the telescope Gregorian focus, around here. Relay optics feed light down to the Coude Lab, two floors beneath the telescope deck with the first stop being the adaptive optics.)</a:t>
            </a:r>
            <a:endParaRPr/>
          </a:p>
          <a:p>
            <a:pPr marL="0" lvl="0" indent="0" algn="l" rtl="0">
              <a:spcBef>
                <a:spcPts val="4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c3fafb30d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9" name="Google Shape;299;g4c3fafb30d_0_38: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Around 21:50 flaring seems to happen</a:t>
            </a:r>
            <a:r>
              <a:rPr lang="en-US" baseline="0" dirty="0" smtClean="0"/>
              <a:t> all across the field all at the same time.  Images in movie are CAO and speckle corrected.</a:t>
            </a:r>
            <a:endParaRPr lang="en-US" dirty="0" smtClean="0"/>
          </a:p>
          <a:p>
            <a:pPr marL="0" lvl="0" indent="0" algn="l" rtl="0">
              <a:spcBef>
                <a:spcPts val="0"/>
              </a:spcBef>
              <a:spcAft>
                <a:spcPts val="0"/>
              </a:spcAft>
              <a:buNone/>
            </a:pPr>
            <a:r>
              <a:rPr lang="en" dirty="0" smtClean="0"/>
              <a:t>MCAO </a:t>
            </a:r>
            <a:r>
              <a:rPr lang="en" dirty="0"/>
              <a:t>is needed to get needed &lt;1 sec cadence on Intensity &amp; B-Field.  Further, speckle has problems during dynamical changes.</a:t>
            </a:r>
            <a:endParaRPr dirty="0"/>
          </a:p>
          <a:p>
            <a:pPr marL="0" lvl="0" indent="0" algn="l" rtl="0">
              <a:spcBef>
                <a:spcPts val="400"/>
              </a:spcBef>
              <a:spcAft>
                <a:spcPts val="0"/>
              </a:spcAft>
              <a:buNone/>
            </a:pPr>
            <a:r>
              <a:rPr lang="en" dirty="0"/>
              <a:t>Movie is Flare_M1.2_20120705-4(converted).mov</a:t>
            </a:r>
            <a:endParaRPr dirty="0"/>
          </a:p>
          <a:p>
            <a:pPr marL="0" lvl="0" indent="0" algn="l" rtl="0">
              <a:spcBef>
                <a:spcPts val="400"/>
              </a:spcBef>
              <a:spcAft>
                <a:spcPts val="0"/>
              </a:spcAft>
              <a:buNone/>
            </a:pPr>
            <a:endParaRPr dirty="0"/>
          </a:p>
        </p:txBody>
      </p:sp>
      <p:sp>
        <p:nvSpPr>
          <p:cNvPr id="300" name="Google Shape;300;g4c3fafb30d_0_38: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solidFill>
                  <a:srgbClr val="FFFFFF"/>
                </a:solidFill>
              </a:rPr>
              <a:t>4</a:t>
            </a:fld>
            <a:endParaRPr sz="1400">
              <a:solidFill>
                <a:srgbClr val="FFFF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c3fafb30d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7" name="Google Shape;307;g4c3fafb30d_0_45: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dirty="0"/>
              <a:t>Ground level thermals turbulence, wind-shear layer where clouds form and turbulent jet </a:t>
            </a:r>
            <a:r>
              <a:rPr lang="en" dirty="0" smtClean="0"/>
              <a:t>stream</a:t>
            </a:r>
            <a:r>
              <a:rPr lang="en-US" dirty="0" smtClean="0"/>
              <a:t>, but seems turbulence is continuous</a:t>
            </a:r>
            <a:r>
              <a:rPr lang="en-US" baseline="0" dirty="0" smtClean="0"/>
              <a:t> and so our system corrects all layers from ground to 11 km with the price being a 35” FOV.  Will experiment with widening the field.</a:t>
            </a:r>
            <a:endParaRPr dirty="0"/>
          </a:p>
        </p:txBody>
      </p:sp>
      <p:sp>
        <p:nvSpPr>
          <p:cNvPr id="308" name="Google Shape;308;g4c3fafb30d_0_45: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solidFill>
                  <a:srgbClr val="FFFFFF"/>
                </a:solidFill>
              </a:rPr>
              <a:t>5</a:t>
            </a:fld>
            <a:endParaRPr sz="1400">
              <a:solidFill>
                <a:srgbClr val="FFFFF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4c3fafb30d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4" name="Google Shape;314;g4c3fafb30d_0_51: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dirty="0" smtClean="0"/>
              <a:t>Movies have</a:t>
            </a:r>
            <a:r>
              <a:rPr lang="en-US" baseline="0" dirty="0" smtClean="0"/>
              <a:t> no corrections applied </a:t>
            </a:r>
            <a:r>
              <a:rPr lang="mr-IN" baseline="0" dirty="0" smtClean="0"/>
              <a:t>–</a:t>
            </a:r>
            <a:r>
              <a:rPr lang="en-US" baseline="0" dirty="0" smtClean="0"/>
              <a:t> they are raw!</a:t>
            </a:r>
            <a:endParaRPr lang="en-US" dirty="0" smtClean="0"/>
          </a:p>
          <a:p>
            <a:pPr marL="0" lvl="0" indent="0" algn="l" rtl="0">
              <a:spcBef>
                <a:spcPts val="0"/>
              </a:spcBef>
              <a:spcAft>
                <a:spcPts val="0"/>
              </a:spcAft>
              <a:buNone/>
            </a:pPr>
            <a:r>
              <a:rPr lang="en" dirty="0" smtClean="0"/>
              <a:t>bbso_tio_pcoi_20160727_174945z76_MCAO_CAO_1024x1024_0.20-0.90_reverse_no-glao_gray-1.mp4</a:t>
            </a:r>
            <a:endParaRPr dirty="0"/>
          </a:p>
          <a:p>
            <a:pPr marL="0" lvl="0" indent="0" algn="l" rtl="0">
              <a:spcBef>
                <a:spcPts val="400"/>
              </a:spcBef>
              <a:spcAft>
                <a:spcPts val="0"/>
              </a:spcAft>
              <a:buNone/>
            </a:pPr>
            <a:r>
              <a:rPr lang="en" dirty="0"/>
              <a:t>July 27, 2016 CAO and MCAO ~150 Frames of each.  Burst is 450 frames lasting 31 s</a:t>
            </a:r>
            <a:endParaRPr dirty="0"/>
          </a:p>
          <a:p>
            <a:pPr marL="0" lvl="0" indent="0" algn="l" rtl="0">
              <a:spcBef>
                <a:spcPts val="400"/>
              </a:spcBef>
              <a:spcAft>
                <a:spcPts val="0"/>
              </a:spcAft>
              <a:buNone/>
            </a:pPr>
            <a:r>
              <a:rPr lang="en" dirty="0"/>
              <a:t>TiO 705.7 </a:t>
            </a:r>
            <a:r>
              <a:rPr lang="en" dirty="0" smtClean="0"/>
              <a:t>nm</a:t>
            </a:r>
            <a:r>
              <a:rPr lang="en-US" dirty="0" smtClean="0"/>
              <a:t>.  This result is repeated</a:t>
            </a:r>
            <a:r>
              <a:rPr lang="en-US" baseline="0" dirty="0" smtClean="0"/>
              <a:t> over and over.  In G-band or with active regions.  In fact quiet sun is most impressive because image contrast in guide regions is smaller.  The 9 guide regions are automatically selected once target is selected. </a:t>
            </a:r>
            <a:endParaRPr dirty="0"/>
          </a:p>
        </p:txBody>
      </p:sp>
      <p:sp>
        <p:nvSpPr>
          <p:cNvPr id="315" name="Google Shape;315;g4c3fafb30d_0_51: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c3fafb30d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2" name="Google Shape;322;g4c3fafb30d_0_58: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Fried parameter is defined as the diameter of a circular area over which the </a:t>
            </a:r>
            <a:r>
              <a:rPr lang="en" sz="1200" u="sng" dirty="0">
                <a:solidFill>
                  <a:schemeClr val="hlink"/>
                </a:solidFill>
                <a:latin typeface="Times New Roman"/>
                <a:ea typeface="Times New Roman"/>
                <a:cs typeface="Times New Roman"/>
                <a:sym typeface="Times New Roman"/>
                <a:hlinkClick r:id="rId3"/>
              </a:rPr>
              <a:t>rms </a:t>
            </a:r>
            <a:r>
              <a:rPr lang="en" sz="1200" u="sng" dirty="0">
                <a:solidFill>
                  <a:schemeClr val="hlink"/>
                </a:solidFill>
                <a:latin typeface="Times New Roman"/>
                <a:ea typeface="Times New Roman"/>
                <a:cs typeface="Times New Roman"/>
                <a:sym typeface="Times New Roman"/>
                <a:hlinkClick r:id="rId4"/>
              </a:rPr>
              <a:t>wavefront aberration due to passage through the atmosphere is equal to 1 </a:t>
            </a:r>
            <a:r>
              <a:rPr lang="en" sz="1200" u="sng" dirty="0">
                <a:solidFill>
                  <a:schemeClr val="hlink"/>
                </a:solidFill>
                <a:latin typeface="Times New Roman"/>
                <a:ea typeface="Times New Roman"/>
                <a:cs typeface="Times New Roman"/>
                <a:sym typeface="Times New Roman"/>
                <a:hlinkClick r:id="rId5"/>
              </a:rPr>
              <a:t>radian.</a:t>
            </a:r>
            <a:endParaRPr dirty="0"/>
          </a:p>
          <a:p>
            <a:pPr marL="0" lvl="0" indent="0" algn="l" rtl="0">
              <a:spcBef>
                <a:spcPts val="400"/>
              </a:spcBef>
              <a:spcAft>
                <a:spcPts val="0"/>
              </a:spcAft>
              <a:buNone/>
            </a:pPr>
            <a:r>
              <a:rPr lang="en" dirty="0"/>
              <a:t>The generalized Fried parameter is an estimate of the apparent Fried parameter due to the CAO, GLAO and MCAO corrections.</a:t>
            </a:r>
            <a:endParaRPr dirty="0"/>
          </a:p>
          <a:p>
            <a:pPr marL="0" lvl="0" indent="0" algn="l" rtl="0">
              <a:spcBef>
                <a:spcPts val="400"/>
              </a:spcBef>
              <a:spcAft>
                <a:spcPts val="0"/>
              </a:spcAft>
              <a:buNone/>
            </a:pPr>
            <a:r>
              <a:rPr lang="en" dirty="0"/>
              <a:t>The Fried parameter is widely used to characterize strength of optical aberrations due to atmospheric turbulence.</a:t>
            </a:r>
            <a:endParaRPr dirty="0"/>
          </a:p>
          <a:p>
            <a:pPr marL="0" lvl="0" indent="0" algn="l" rtl="0">
              <a:spcBef>
                <a:spcPts val="400"/>
              </a:spcBef>
              <a:spcAft>
                <a:spcPts val="0"/>
              </a:spcAft>
              <a:buNone/>
            </a:pPr>
            <a:r>
              <a:rPr lang="en" dirty="0"/>
              <a:t>KISP uses the Spectral Ratio method to estimate the generalized Fried parameter from the extended solar scenery. This method is sensitive to strong static aberrations, however, unless the static aberrations are strong enough to inhibit the transfer of spatial frequencies lower than those corresponding to $\lambda/\rho_0, the estimates can be used safely to gauge the effectiveness of the correction over the FOV provided by any type of AO system </a:t>
            </a:r>
            <a:endParaRPr lang="en-US" dirty="0" smtClean="0"/>
          </a:p>
          <a:p>
            <a:pPr marL="0" lvl="0" indent="0" algn="l" rtl="0">
              <a:spcBef>
                <a:spcPts val="400"/>
              </a:spcBef>
              <a:spcAft>
                <a:spcPts val="0"/>
              </a:spcAft>
              <a:buNone/>
            </a:pPr>
            <a:r>
              <a:rPr lang="en-US" dirty="0" smtClean="0"/>
              <a:t>Yellow is full correction.  Note wide field on GLAO (uses the 9 guide regions, but only 1 DM is active).  GST has CAO and GLAO as standard instruments and swapping</a:t>
            </a:r>
            <a:r>
              <a:rPr lang="en-US" baseline="0" dirty="0" smtClean="0"/>
              <a:t> is prompt.  Users should experiment.</a:t>
            </a:r>
            <a:endParaRPr dirty="0"/>
          </a:p>
        </p:txBody>
      </p:sp>
      <p:sp>
        <p:nvSpPr>
          <p:cNvPr id="323" name="Google Shape;323;g4c3fafb30d_0_58: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ＭＳ Ｐゴシック" charset="0"/>
              </a:rPr>
              <a:t>All four panels here use CAO/MCAO with optics to correct</a:t>
            </a:r>
            <a:r>
              <a:rPr lang="en-US" sz="1200" kern="1200" baseline="0" dirty="0" smtClean="0">
                <a:solidFill>
                  <a:schemeClr val="tx1"/>
                </a:solidFill>
                <a:latin typeface="Times New Roman" charset="0"/>
                <a:ea typeface="ＭＳ Ｐゴシック" charset="0"/>
                <a:cs typeface="ＭＳ Ｐゴシック" charset="0"/>
              </a:rPr>
              <a:t> up to 35”, so not a true test of NIR MCAO, but shows that</a:t>
            </a:r>
          </a:p>
          <a:p>
            <a:r>
              <a:rPr lang="en-US" sz="1200" kern="1200" baseline="0" dirty="0" smtClean="0">
                <a:solidFill>
                  <a:schemeClr val="tx1"/>
                </a:solidFill>
                <a:latin typeface="Times New Roman" charset="0"/>
                <a:ea typeface="ＭＳ Ｐゴシック" charset="0"/>
                <a:cs typeface="ＭＳ Ｐゴシック" charset="0"/>
              </a:rPr>
              <a:t>The seeing is </a:t>
            </a:r>
            <a:r>
              <a:rPr lang="en-US" sz="1200" kern="1200" baseline="0" dirty="0" err="1" smtClean="0">
                <a:solidFill>
                  <a:schemeClr val="tx1"/>
                </a:solidFill>
                <a:latin typeface="Times New Roman" charset="0"/>
                <a:ea typeface="ＭＳ Ｐゴシック" charset="0"/>
                <a:cs typeface="ＭＳ Ｐゴシック" charset="0"/>
              </a:rPr>
              <a:t>Kolmolgorov</a:t>
            </a:r>
            <a:r>
              <a:rPr lang="en-US" sz="1200" kern="1200" baseline="0" dirty="0" smtClean="0">
                <a:solidFill>
                  <a:schemeClr val="tx1"/>
                </a:solidFill>
                <a:latin typeface="Times New Roman" charset="0"/>
                <a:ea typeface="ＭＳ Ｐゴシック" charset="0"/>
                <a:cs typeface="ＭＳ Ｐゴシック" charset="0"/>
              </a:rPr>
              <a:t>.</a:t>
            </a:r>
            <a:endParaRPr lang="en-US" sz="1200" kern="1200" dirty="0" smtClean="0">
              <a:solidFill>
                <a:schemeClr val="tx1"/>
              </a:solidFill>
              <a:latin typeface="Times New Roman" charset="0"/>
              <a:ea typeface="ＭＳ Ｐゴシック" charset="0"/>
              <a:cs typeface="ＭＳ Ｐゴシック" charset="0"/>
            </a:endParaRPr>
          </a:p>
          <a:p>
            <a:r>
              <a:rPr lang="en-US" sz="1200" kern="1200" dirty="0" smtClean="0">
                <a:solidFill>
                  <a:schemeClr val="tx1"/>
                </a:solidFill>
                <a:latin typeface="Times New Roman" charset="0"/>
                <a:ea typeface="ＭＳ Ｐゴシック" charset="0"/>
                <a:cs typeface="ＭＳ Ｐゴシック" charset="0"/>
              </a:rPr>
              <a:t>The </a:t>
            </a:r>
            <a:r>
              <a:rPr lang="en-US" sz="1200" kern="1200" dirty="0">
                <a:solidFill>
                  <a:schemeClr val="tx1"/>
                </a:solidFill>
                <a:latin typeface="Times New Roman" charset="0"/>
                <a:ea typeface="ＭＳ Ｐゴシック" charset="0"/>
                <a:cs typeface="ＭＳ Ｐゴシック" charset="0"/>
              </a:rPr>
              <a:t>two left panels are </a:t>
            </a:r>
            <a:r>
              <a:rPr lang="en-US" sz="1200" kern="1200" dirty="0" err="1">
                <a:solidFill>
                  <a:schemeClr val="tx1"/>
                </a:solidFill>
                <a:latin typeface="Times New Roman" charset="0"/>
                <a:ea typeface="ＭＳ Ｐゴシック" charset="0"/>
                <a:cs typeface="ＭＳ Ｐゴシック" charset="0"/>
              </a:rPr>
              <a:t>TiO</a:t>
            </a:r>
            <a:r>
              <a:rPr lang="en-US" sz="1200" kern="1200" dirty="0">
                <a:solidFill>
                  <a:schemeClr val="tx1"/>
                </a:solidFill>
                <a:latin typeface="Times New Roman" charset="0"/>
                <a:ea typeface="ＭＳ Ｐゴシック" charset="0"/>
                <a:cs typeface="ＭＳ Ｐゴシック" charset="0"/>
              </a:rPr>
              <a:t> (0.705 micron). This spectral line intensifies bright points. </a:t>
            </a:r>
            <a:r>
              <a:rPr lang="en-US" sz="1200" kern="1200" dirty="0" err="1">
                <a:solidFill>
                  <a:schemeClr val="tx1"/>
                </a:solidFill>
                <a:latin typeface="Times New Roman" charset="0"/>
                <a:ea typeface="ＭＳ Ｐゴシック" charset="0"/>
                <a:cs typeface="ＭＳ Ｐゴシック" charset="0"/>
              </a:rPr>
              <a:t>TiO</a:t>
            </a:r>
            <a:r>
              <a:rPr lang="en-US" sz="1200" kern="1200" dirty="0">
                <a:solidFill>
                  <a:schemeClr val="tx1"/>
                </a:solidFill>
                <a:latin typeface="Times New Roman" charset="0"/>
                <a:ea typeface="ＭＳ Ｐゴシック" charset="0"/>
                <a:cs typeface="ＭＳ Ｐゴシック" charset="0"/>
              </a:rPr>
              <a:t> observations shown</a:t>
            </a:r>
          </a:p>
          <a:p>
            <a:r>
              <a:rPr lang="en-US" sz="1200" kern="1200" dirty="0">
                <a:solidFill>
                  <a:schemeClr val="tx1"/>
                </a:solidFill>
                <a:latin typeface="Times New Roman" charset="0"/>
                <a:ea typeface="ＭＳ Ｐゴシック" charset="0"/>
                <a:cs typeface="ＭＳ Ｐゴシック" charset="0"/>
              </a:rPr>
              <a:t>here have a FOV  50’’x 50’’. The two bottom panels show simultaneous NIR observations at 1.56 m. The left hand</a:t>
            </a:r>
          </a:p>
          <a:p>
            <a:r>
              <a:rPr lang="en-US" sz="1200" kern="1200" dirty="0">
                <a:solidFill>
                  <a:schemeClr val="tx1"/>
                </a:solidFill>
                <a:latin typeface="Times New Roman" charset="0"/>
                <a:ea typeface="ＭＳ Ｐゴシック" charset="0"/>
                <a:cs typeface="ＭＳ Ｐゴシック" charset="0"/>
              </a:rPr>
              <a:t>panels were obtained using CAO, while the right hand panels come from the same MCAO setup that led</a:t>
            </a:r>
          </a:p>
          <a:p>
            <a:r>
              <a:rPr lang="en-US" sz="1200" kern="1200" dirty="0">
                <a:solidFill>
                  <a:schemeClr val="tx1"/>
                </a:solidFill>
                <a:latin typeface="Times New Roman" charset="0"/>
                <a:ea typeface="ＭＳ Ｐゴシック" charset="0"/>
                <a:cs typeface="ＭＳ Ｐゴシック" charset="0"/>
              </a:rPr>
              <a:t>to correcting a 35’’ FOV. A </a:t>
            </a:r>
            <a:r>
              <a:rPr lang="en-US" sz="1200" kern="1200" dirty="0" err="1">
                <a:solidFill>
                  <a:schemeClr val="tx1"/>
                </a:solidFill>
                <a:latin typeface="Times New Roman" charset="0"/>
                <a:ea typeface="ＭＳ Ｐゴシック" charset="0"/>
                <a:cs typeface="ＭＳ Ｐゴシック" charset="0"/>
              </a:rPr>
              <a:t>beamsplitter</a:t>
            </a:r>
            <a:r>
              <a:rPr lang="en-US" sz="1200" kern="1200" dirty="0">
                <a:solidFill>
                  <a:schemeClr val="tx1"/>
                </a:solidFill>
                <a:latin typeface="Times New Roman" charset="0"/>
                <a:ea typeface="ＭＳ Ｐゴシック" charset="0"/>
                <a:cs typeface="ＭＳ Ｐゴシック" charset="0"/>
              </a:rPr>
              <a:t> was used for CAO simultaneously with </a:t>
            </a:r>
            <a:r>
              <a:rPr lang="en-US" sz="1200" kern="1200" dirty="0" err="1">
                <a:solidFill>
                  <a:schemeClr val="tx1"/>
                </a:solidFill>
                <a:latin typeface="Times New Roman" charset="0"/>
                <a:ea typeface="ＭＳ Ｐゴシック" charset="0"/>
                <a:cs typeface="ＭＳ Ｐゴシック" charset="0"/>
              </a:rPr>
              <a:t>TiO</a:t>
            </a:r>
            <a:r>
              <a:rPr lang="en-US" sz="1200" kern="1200" dirty="0">
                <a:solidFill>
                  <a:schemeClr val="tx1"/>
                </a:solidFill>
                <a:latin typeface="Times New Roman" charset="0"/>
                <a:ea typeface="ＭＳ Ｐゴシック" charset="0"/>
                <a:cs typeface="ＭＳ Ｐゴシック" charset="0"/>
              </a:rPr>
              <a:t> and 1.56 micron and then</a:t>
            </a:r>
          </a:p>
          <a:p>
            <a:r>
              <a:rPr lang="en-US" sz="1200" kern="1200" dirty="0">
                <a:solidFill>
                  <a:schemeClr val="tx1"/>
                </a:solidFill>
                <a:latin typeface="Times New Roman" charset="0"/>
                <a:ea typeface="ＭＳ Ｐゴシック" charset="0"/>
                <a:cs typeface="ＭＳ Ｐゴシック" charset="0"/>
              </a:rPr>
              <a:t>switching to MCAO </a:t>
            </a:r>
            <a:r>
              <a:rPr lang="en-US" sz="1200" kern="1200" dirty="0" err="1">
                <a:solidFill>
                  <a:schemeClr val="tx1"/>
                </a:solidFill>
                <a:latin typeface="Times New Roman" charset="0"/>
                <a:ea typeface="ＭＳ Ｐゴシック" charset="0"/>
                <a:cs typeface="ＭＳ Ｐゴシック" charset="0"/>
              </a:rPr>
              <a:t>TiO</a:t>
            </a:r>
            <a:r>
              <a:rPr lang="en-US" sz="1200" kern="1200" dirty="0">
                <a:solidFill>
                  <a:schemeClr val="tx1"/>
                </a:solidFill>
                <a:latin typeface="Times New Roman" charset="0"/>
                <a:ea typeface="ＭＳ Ｐゴシック" charset="0"/>
                <a:cs typeface="ＭＳ Ｐゴシック" charset="0"/>
              </a:rPr>
              <a:t> and 1.56 micron, etc. 1.56 micron observations are of special interest because of the presence of the</a:t>
            </a:r>
          </a:p>
          <a:p>
            <a:r>
              <a:rPr lang="en-US" sz="1200" kern="1200" dirty="0">
                <a:solidFill>
                  <a:schemeClr val="tx1"/>
                </a:solidFill>
                <a:latin typeface="Times New Roman" charset="0"/>
                <a:ea typeface="ＭＳ Ｐゴシック" charset="0"/>
                <a:cs typeface="ＭＳ Ｐゴシック" charset="0"/>
              </a:rPr>
              <a:t>local g=3 line and the deepest photosphere is revealed in this wavelength regime. The NIR </a:t>
            </a:r>
            <a:r>
              <a:rPr lang="en-US" sz="1200" kern="1200" dirty="0" smtClean="0">
                <a:solidFill>
                  <a:schemeClr val="tx1"/>
                </a:solidFill>
                <a:latin typeface="Times New Roman" charset="0"/>
                <a:ea typeface="ＭＳ Ｐゴシック" charset="0"/>
                <a:cs typeface="ＭＳ Ｐゴシック" charset="0"/>
              </a:rPr>
              <a:t>observations use old Rockwell camera and</a:t>
            </a:r>
          </a:p>
          <a:p>
            <a:r>
              <a:rPr lang="en-US" sz="1200" kern="1200" dirty="0" smtClean="0">
                <a:solidFill>
                  <a:schemeClr val="tx1"/>
                </a:solidFill>
                <a:latin typeface="Times New Roman" charset="0"/>
                <a:ea typeface="ＭＳ Ｐゴシック" charset="0"/>
                <a:cs typeface="ＭＳ Ｐゴシック" charset="0"/>
              </a:rPr>
              <a:t> </a:t>
            </a:r>
            <a:r>
              <a:rPr lang="en-US" sz="1200" kern="1200" dirty="0">
                <a:solidFill>
                  <a:schemeClr val="tx1"/>
                </a:solidFill>
                <a:latin typeface="Times New Roman" charset="0"/>
                <a:ea typeface="ＭＳ Ｐゴシック" charset="0"/>
                <a:cs typeface="ＭＳ Ｐゴシック" charset="0"/>
              </a:rPr>
              <a:t>have a </a:t>
            </a:r>
            <a:r>
              <a:rPr lang="en-US" sz="1200" kern="1200" dirty="0" smtClean="0">
                <a:solidFill>
                  <a:schemeClr val="tx1"/>
                </a:solidFill>
                <a:latin typeface="Times New Roman" charset="0"/>
                <a:ea typeface="ＭＳ Ｐゴシック" charset="0"/>
                <a:cs typeface="ＭＳ Ｐゴシック" charset="0"/>
              </a:rPr>
              <a:t>FOV</a:t>
            </a:r>
            <a:r>
              <a:rPr lang="en-US" sz="1200" kern="1200" baseline="0" dirty="0" smtClean="0">
                <a:solidFill>
                  <a:schemeClr val="tx1"/>
                </a:solidFill>
                <a:latin typeface="Times New Roman" charset="0"/>
                <a:ea typeface="ＭＳ Ｐゴシック" charset="0"/>
                <a:cs typeface="ＭＳ Ｐゴシック" charset="0"/>
              </a:rPr>
              <a:t> </a:t>
            </a:r>
            <a:r>
              <a:rPr lang="en-US" sz="1200" kern="1200" dirty="0" smtClean="0">
                <a:solidFill>
                  <a:schemeClr val="tx1"/>
                </a:solidFill>
                <a:latin typeface="Times New Roman" charset="0"/>
                <a:ea typeface="ＭＳ Ｐゴシック" charset="0"/>
                <a:cs typeface="ＭＳ Ｐゴシック" charset="0"/>
              </a:rPr>
              <a:t>60</a:t>
            </a:r>
            <a:r>
              <a:rPr lang="en-US" sz="1200" kern="1200" dirty="0">
                <a:solidFill>
                  <a:schemeClr val="tx1"/>
                </a:solidFill>
                <a:latin typeface="Times New Roman" charset="0"/>
                <a:ea typeface="ＭＳ Ｐゴシック" charset="0"/>
                <a:cs typeface="ＭＳ Ｐゴシック" charset="0"/>
              </a:rPr>
              <a:t>’’x 60’’. Each of the four panels is the uncorrected sum of ~150 observations from October 27, 2017 on a day</a:t>
            </a:r>
          </a:p>
          <a:p>
            <a:r>
              <a:rPr lang="en-US" sz="1200" kern="1200" dirty="0">
                <a:solidFill>
                  <a:schemeClr val="tx1"/>
                </a:solidFill>
                <a:latin typeface="Times New Roman" charset="0"/>
                <a:ea typeface="ＭＳ Ｐゴシック" charset="0"/>
                <a:cs typeface="ＭＳ Ｐゴシック" charset="0"/>
              </a:rPr>
              <a:t>of mediocre seeing. All four panels have the center of the </a:t>
            </a:r>
            <a:r>
              <a:rPr lang="en-US" sz="1200" kern="1200" dirty="0" err="1">
                <a:solidFill>
                  <a:schemeClr val="tx1"/>
                </a:solidFill>
                <a:latin typeface="Times New Roman" charset="0"/>
                <a:ea typeface="ＭＳ Ｐゴシック" charset="0"/>
                <a:cs typeface="ＭＳ Ｐゴシック" charset="0"/>
              </a:rPr>
              <a:t>isoplanatic</a:t>
            </a:r>
            <a:r>
              <a:rPr lang="en-US" sz="1200" kern="1200" dirty="0">
                <a:solidFill>
                  <a:schemeClr val="tx1"/>
                </a:solidFill>
                <a:latin typeface="Times New Roman" charset="0"/>
                <a:ea typeface="ＭＳ Ｐゴシック" charset="0"/>
                <a:cs typeface="ＭＳ Ｐゴシック" charset="0"/>
              </a:rPr>
              <a:t> patch offset upwards to better show the roll-off</a:t>
            </a:r>
          </a:p>
          <a:p>
            <a:r>
              <a:rPr lang="en-US" sz="1200" kern="1200" dirty="0">
                <a:solidFill>
                  <a:schemeClr val="tx1"/>
                </a:solidFill>
                <a:latin typeface="Times New Roman" charset="0"/>
                <a:ea typeface="ＭＳ Ｐゴシック" charset="0"/>
                <a:cs typeface="ＭＳ Ｐゴシック" charset="0"/>
              </a:rPr>
              <a:t>in correction with distance from the patch. The vertical lines in the NIR observations are an artifact of read-out in</a:t>
            </a:r>
          </a:p>
          <a:p>
            <a:r>
              <a:rPr lang="en-US" sz="1200" kern="1200" dirty="0">
                <a:solidFill>
                  <a:schemeClr val="tx1"/>
                </a:solidFill>
                <a:latin typeface="Times New Roman" charset="0"/>
                <a:ea typeface="ＭＳ Ｐゴシック" charset="0"/>
                <a:cs typeface="ＭＳ Ｐゴシック" charset="0"/>
              </a:rPr>
              <a:t>BBSO’s old 1k1k NIR camera that we used here for ease of operation</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a:defRPr/>
            </a:pPr>
            <a:fld id="{6C7CE8B6-726E-A94B-B124-56D9DA0E6C4D}" type="slidenum">
              <a:rPr lang="en-US" smtClean="0"/>
              <a:pPr>
                <a:defRPr/>
              </a:pPr>
              <a:t>8</a:t>
            </a:fld>
            <a:endParaRPr lang="en-US"/>
          </a:p>
        </p:txBody>
      </p:sp>
    </p:spTree>
    <p:extLst>
      <p:ext uri="{BB962C8B-B14F-4D97-AF65-F5344CB8AC3E}">
        <p14:creationId xmlns:p14="http://schemas.microsoft.com/office/powerpoint/2010/main" val="160540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c3fafb30d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g4c3fafb30d_0_68:notes"/>
          <p:cNvSpPr txBox="1">
            <a:spLocks noGrp="1"/>
          </p:cNvSpPr>
          <p:nvPr>
            <p:ph type="body" idx="1"/>
          </p:nvPr>
        </p:nvSpPr>
        <p:spPr>
          <a:xfrm>
            <a:off x="914711" y="4344025"/>
            <a:ext cx="50286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sz="1200" b="0" i="0" u="none" strike="noStrike">
                <a:solidFill>
                  <a:schemeClr val="dk1"/>
                </a:solidFill>
                <a:latin typeface="Times New Roman"/>
                <a:ea typeface="Times New Roman"/>
                <a:cs typeface="Times New Roman"/>
                <a:sym typeface="Times New Roman"/>
              </a:rPr>
              <a:t>Superposition of ~150 frames in 1.56 mm light from a lab target of granulation with a cooktop in front of</a:t>
            </a:r>
            <a:endParaRPr/>
          </a:p>
          <a:p>
            <a:pPr marL="0" lvl="0" indent="0" algn="l" rtl="0">
              <a:spcBef>
                <a:spcPts val="400"/>
              </a:spcBef>
              <a:spcAft>
                <a:spcPts val="0"/>
              </a:spcAft>
              <a:buNone/>
            </a:pPr>
            <a:r>
              <a:rPr lang="en" sz="1200" b="0" i="0" u="none" strike="noStrike">
                <a:solidFill>
                  <a:schemeClr val="dk1"/>
                </a:solidFill>
                <a:latin typeface="Times New Roman"/>
                <a:ea typeface="Times New Roman"/>
                <a:cs typeface="Times New Roman"/>
                <a:sym typeface="Times New Roman"/>
              </a:rPr>
              <a:t>each DM. CAO is on the left and MCAO is on the right. The optics is for a 70’’ FOV (double size of subapertures) but the camera has a 60’’, hence</a:t>
            </a:r>
            <a:endParaRPr/>
          </a:p>
          <a:p>
            <a:pPr marL="0" lvl="0" indent="0" algn="l" rtl="0">
              <a:spcBef>
                <a:spcPts val="400"/>
              </a:spcBef>
              <a:spcAft>
                <a:spcPts val="0"/>
              </a:spcAft>
              <a:buNone/>
            </a:pPr>
            <a:r>
              <a:rPr lang="en" sz="1200" b="0" i="0" u="none" strike="noStrike">
                <a:solidFill>
                  <a:schemeClr val="dk1"/>
                </a:solidFill>
                <a:latin typeface="Times New Roman"/>
                <a:ea typeface="Times New Roman"/>
                <a:cs typeface="Times New Roman"/>
                <a:sym typeface="Times New Roman"/>
              </a:rPr>
              <a:t>the clipping. Nonetheless, lab test are encouraging. We used 55 KL modes on-axis and an additional 22 modes for</a:t>
            </a:r>
            <a:endParaRPr/>
          </a:p>
          <a:p>
            <a:pPr marL="0" lvl="0" indent="0" algn="l" rtl="0">
              <a:spcBef>
                <a:spcPts val="400"/>
              </a:spcBef>
              <a:spcAft>
                <a:spcPts val="0"/>
              </a:spcAft>
              <a:buNone/>
            </a:pPr>
            <a:r>
              <a:rPr lang="en" sz="1200" b="0" i="0" u="none" strike="noStrike">
                <a:solidFill>
                  <a:schemeClr val="dk1"/>
                </a:solidFill>
                <a:latin typeface="Times New Roman"/>
                <a:ea typeface="Times New Roman"/>
                <a:cs typeface="Times New Roman"/>
                <a:sym typeface="Times New Roman"/>
              </a:rPr>
              <a:t>wide field, but this was just a quick (and successful) lab test of our NIR-MCAO optical setup.</a:t>
            </a:r>
            <a:endParaRPr/>
          </a:p>
          <a:p>
            <a:pPr marL="0" lvl="0" indent="0" algn="l" rtl="0">
              <a:spcBef>
                <a:spcPts val="400"/>
              </a:spcBef>
              <a:spcAft>
                <a:spcPts val="0"/>
              </a:spcAft>
              <a:buNone/>
            </a:pPr>
            <a:r>
              <a:rPr lang="en" sz="1200" b="0" i="0" u="none" strike="noStrike">
                <a:solidFill>
                  <a:schemeClr val="dk1"/>
                </a:solidFill>
                <a:latin typeface="Times New Roman"/>
                <a:ea typeface="Times New Roman"/>
                <a:cs typeface="Times New Roman"/>
                <a:sym typeface="Times New Roman"/>
              </a:rPr>
              <a:t>Can do 10830A as well for chromosphere structures.</a:t>
            </a:r>
            <a:endParaRPr/>
          </a:p>
        </p:txBody>
      </p:sp>
      <p:sp>
        <p:nvSpPr>
          <p:cNvPr id="333" name="Google Shape;333;g4c3fafb30d_0_68:notes"/>
          <p:cNvSpPr txBox="1">
            <a:spLocks noGrp="1"/>
          </p:cNvSpPr>
          <p:nvPr>
            <p:ph type="sldNum" idx="12"/>
          </p:nvPr>
        </p:nvSpPr>
        <p:spPr>
          <a:xfrm>
            <a:off x="3885579" y="8686488"/>
            <a:ext cx="2972400" cy="4575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9"/>
        <p:cNvGrpSpPr/>
        <p:nvPr/>
      </p:nvGrpSpPr>
      <p:grpSpPr>
        <a:xfrm>
          <a:off x="0" y="0"/>
          <a:ext cx="0" cy="0"/>
          <a:chOff x="0" y="0"/>
          <a:chExt cx="0" cy="0"/>
        </a:xfrm>
      </p:grpSpPr>
      <p:pic>
        <p:nvPicPr>
          <p:cNvPr id="120" name="Google Shape;120;p25" descr="njit_Admin_footer_PPT"/>
          <p:cNvPicPr preferRelativeResize="0"/>
          <p:nvPr/>
        </p:nvPicPr>
        <p:blipFill rotWithShape="1">
          <a:blip r:embed="rId2">
            <a:alphaModFix/>
          </a:blip>
          <a:srcRect/>
          <a:stretch/>
        </p:blipFill>
        <p:spPr>
          <a:xfrm>
            <a:off x="0" y="6069013"/>
            <a:ext cx="9144001" cy="803275"/>
          </a:xfrm>
          <a:prstGeom prst="rect">
            <a:avLst/>
          </a:prstGeom>
          <a:noFill/>
          <a:ln>
            <a:noFill/>
          </a:ln>
        </p:spPr>
      </p:pic>
      <p:sp>
        <p:nvSpPr>
          <p:cNvPr id="121" name="Google Shape;121;p25"/>
          <p:cNvSpPr txBox="1"/>
          <p:nvPr/>
        </p:nvSpPr>
        <p:spPr>
          <a:xfrm>
            <a:off x="3384550" y="6129338"/>
            <a:ext cx="35655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i="1" u="none" strike="noStrike" cap="none">
                <a:solidFill>
                  <a:srgbClr val="F8F2DA"/>
                </a:solidFill>
                <a:latin typeface="Arial"/>
                <a:ea typeface="Arial"/>
                <a:cs typeface="Arial"/>
                <a:sym typeface="Arial"/>
              </a:rPr>
              <a:t>Big Bear Solar Observatory </a:t>
            </a:r>
            <a:endParaRPr/>
          </a:p>
        </p:txBody>
      </p:sp>
      <p:pic>
        <p:nvPicPr>
          <p:cNvPr id="122" name="Google Shape;122;p25" descr="bbso-new-logo"/>
          <p:cNvPicPr preferRelativeResize="0"/>
          <p:nvPr/>
        </p:nvPicPr>
        <p:blipFill rotWithShape="1">
          <a:blip r:embed="rId3">
            <a:alphaModFix/>
          </a:blip>
          <a:srcRect/>
          <a:stretch/>
        </p:blipFill>
        <p:spPr>
          <a:xfrm>
            <a:off x="8153400" y="152400"/>
            <a:ext cx="914400" cy="914400"/>
          </a:xfrm>
          <a:prstGeom prst="rect">
            <a:avLst/>
          </a:prstGeom>
          <a:noFill/>
          <a:ln>
            <a:noFill/>
          </a:ln>
        </p:spPr>
      </p:pic>
      <p:sp>
        <p:nvSpPr>
          <p:cNvPr id="123" name="Google Shape;123;p25"/>
          <p:cNvSpPr txBox="1">
            <a:spLocks noGrp="1"/>
          </p:cNvSpPr>
          <p:nvPr>
            <p:ph type="ctrTitle"/>
          </p:nvPr>
        </p:nvSpPr>
        <p:spPr>
          <a:xfrm>
            <a:off x="685800" y="1052513"/>
            <a:ext cx="7772400" cy="1470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5"/>
          <p:cNvSpPr txBox="1">
            <a:spLocks noGrp="1"/>
          </p:cNvSpPr>
          <p:nvPr>
            <p:ph type="subTitle" idx="1"/>
          </p:nvPr>
        </p:nvSpPr>
        <p:spPr>
          <a:xfrm>
            <a:off x="684213" y="2852738"/>
            <a:ext cx="6400800" cy="1752600"/>
          </a:xfrm>
          <a:prstGeom prst="rect">
            <a:avLst/>
          </a:prstGeom>
          <a:noFill/>
          <a:ln>
            <a:noFill/>
          </a:ln>
        </p:spPr>
        <p:txBody>
          <a:bodyPr spcFirstLastPara="1" wrap="square" lIns="91425" tIns="45700" rIns="91425" bIns="45700" anchor="t" anchorCtr="0"/>
          <a:lstStyle>
            <a:lvl1pPr lvl="0" algn="ctr" rtl="0">
              <a:spcBef>
                <a:spcPts val="440"/>
              </a:spcBef>
              <a:spcAft>
                <a:spcPts val="0"/>
              </a:spcAft>
              <a:buClr>
                <a:schemeClr val="dk1"/>
              </a:buClr>
              <a:buSzPts val="2200"/>
              <a:buFont typeface="Times New Roman"/>
              <a:buNone/>
              <a:defRPr/>
            </a:lvl1pPr>
            <a:lvl2pPr lvl="1" algn="l" rtl="0">
              <a:spcBef>
                <a:spcPts val="360"/>
              </a:spcBef>
              <a:spcAft>
                <a:spcPts val="0"/>
              </a:spcAft>
              <a:buClr>
                <a:schemeClr val="dk1"/>
              </a:buClr>
              <a:buSzPts val="1800"/>
              <a:buChar char="–"/>
              <a:defRPr/>
            </a:lvl2pPr>
            <a:lvl3pPr lvl="2" algn="l" rtl="0">
              <a:spcBef>
                <a:spcPts val="360"/>
              </a:spcBef>
              <a:spcAft>
                <a:spcPts val="0"/>
              </a:spcAft>
              <a:buClr>
                <a:schemeClr val="dk1"/>
              </a:buClr>
              <a:buSzPts val="1800"/>
              <a:buChar char="•"/>
              <a:defRPr/>
            </a:lvl3pPr>
            <a:lvl4pPr lvl="3" algn="l" rtl="0">
              <a:spcBef>
                <a:spcPts val="360"/>
              </a:spcBef>
              <a:spcAft>
                <a:spcPts val="0"/>
              </a:spcAft>
              <a:buClr>
                <a:schemeClr val="dk1"/>
              </a:buClr>
              <a:buSzPts val="1800"/>
              <a:buChar char="–"/>
              <a:defRPr/>
            </a:lvl4pPr>
            <a:lvl5pPr lvl="4" algn="l" rtl="0">
              <a:spcBef>
                <a:spcPts val="360"/>
              </a:spcBef>
              <a:spcAft>
                <a:spcPts val="0"/>
              </a:spcAft>
              <a:buClr>
                <a:schemeClr val="dk1"/>
              </a:buClr>
              <a:buSzPts val="1800"/>
              <a:buChar char="»"/>
              <a:defRPr/>
            </a:lvl5pPr>
            <a:lvl6pPr lvl="5" algn="l" rtl="0">
              <a:spcBef>
                <a:spcPts val="360"/>
              </a:spcBef>
              <a:spcAft>
                <a:spcPts val="0"/>
              </a:spcAft>
              <a:buClr>
                <a:schemeClr val="dk1"/>
              </a:buClr>
              <a:buSzPts val="1800"/>
              <a:buChar char="»"/>
              <a:defRPr/>
            </a:lvl6pPr>
            <a:lvl7pPr lvl="6" algn="l" rtl="0">
              <a:spcBef>
                <a:spcPts val="360"/>
              </a:spcBef>
              <a:spcAft>
                <a:spcPts val="0"/>
              </a:spcAft>
              <a:buClr>
                <a:schemeClr val="dk1"/>
              </a:buClr>
              <a:buSzPts val="1800"/>
              <a:buChar char="»"/>
              <a:defRPr/>
            </a:lvl7pPr>
            <a:lvl8pPr lvl="7" algn="l" rtl="0">
              <a:spcBef>
                <a:spcPts val="360"/>
              </a:spcBef>
              <a:spcAft>
                <a:spcPts val="0"/>
              </a:spcAft>
              <a:buClr>
                <a:schemeClr val="dk1"/>
              </a:buClr>
              <a:buSzPts val="1800"/>
              <a:buChar char="»"/>
              <a:defRPr/>
            </a:lvl8pPr>
            <a:lvl9pPr lvl="8"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2851150" y="152400"/>
            <a:ext cx="4114800" cy="77724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rot="5400000">
            <a:off x="5231650" y="2532813"/>
            <a:ext cx="5183100" cy="19431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p35"/>
          <p:cNvSpPr txBox="1">
            <a:spLocks noGrp="1"/>
          </p:cNvSpPr>
          <p:nvPr>
            <p:ph type="body" idx="1"/>
          </p:nvPr>
        </p:nvSpPr>
        <p:spPr>
          <a:xfrm rot="5400000">
            <a:off x="1269250" y="665913"/>
            <a:ext cx="5183100" cy="56769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Media Clip" type="txAndMedia">
  <p:cSld name="TEXT_AND_MEDIA">
    <p:spTree>
      <p:nvGrpSpPr>
        <p:cNvPr id="1" name="Shape 158"/>
        <p:cNvGrpSpPr/>
        <p:nvPr/>
      </p:nvGrpSpPr>
      <p:grpSpPr>
        <a:xfrm>
          <a:off x="0" y="0"/>
          <a:ext cx="0" cy="0"/>
          <a:chOff x="0" y="0"/>
          <a:chExt cx="0" cy="0"/>
        </a:xfrm>
      </p:grpSpPr>
      <p:sp>
        <p:nvSpPr>
          <p:cNvPr id="159" name="Google Shape;159;p36"/>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p36"/>
          <p:cNvSpPr txBox="1">
            <a:spLocks noGrp="1"/>
          </p:cNvSpPr>
          <p:nvPr>
            <p:ph type="body" idx="1"/>
          </p:nvPr>
        </p:nvSpPr>
        <p:spPr>
          <a:xfrm>
            <a:off x="1022350" y="1981200"/>
            <a:ext cx="38100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1" name="Google Shape;161;p36"/>
          <p:cNvSpPr>
            <a:spLocks noGrp="1"/>
          </p:cNvSpPr>
          <p:nvPr>
            <p:ph type="media" idx="2"/>
          </p:nvPr>
        </p:nvSpPr>
        <p:spPr>
          <a:xfrm>
            <a:off x="4984750" y="1981200"/>
            <a:ext cx="3810000" cy="4114800"/>
          </a:xfrm>
          <a:prstGeom prst="rect">
            <a:avLst/>
          </a:prstGeom>
          <a:noFill/>
          <a:ln>
            <a:noFill/>
          </a:ln>
        </p:spPr>
        <p:txBody>
          <a:bodyPr spcFirstLastPara="1" wrap="square" lIns="91425" tIns="45700" rIns="91425" bIns="45700" anchor="t" anchorCtr="0"/>
          <a:lstStyle>
            <a:lvl1pPr marR="0" lvl="0" algn="l" rtl="0">
              <a:spcBef>
                <a:spcPts val="440"/>
              </a:spcBef>
              <a:spcAft>
                <a:spcPts val="0"/>
              </a:spcAft>
              <a:buClr>
                <a:schemeClr val="dk1"/>
              </a:buClr>
              <a:buSzPts val="2200"/>
              <a:buFont typeface="Times New Roman"/>
              <a:buChar char="•"/>
              <a:defRPr sz="2200" b="0" i="0" u="none" strike="noStrike" cap="none">
                <a:solidFill>
                  <a:schemeClr val="dk1"/>
                </a:solidFill>
                <a:latin typeface="Times New Roman"/>
                <a:ea typeface="Times New Roman"/>
                <a:cs typeface="Times New Roman"/>
                <a:sym typeface="Times New Roman"/>
              </a:defRPr>
            </a:lvl1pPr>
            <a:lvl2pPr marR="0" lvl="1"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R="0" lvl="2"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R="0" lvl="3"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R="0" lvl="4"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5pPr>
            <a:lvl6pPr marR="0" lvl="5"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6pPr>
            <a:lvl7pPr marR="0" lvl="6"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7pPr>
            <a:lvl8pPr marR="0" lvl="7"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8pPr>
            <a:lvl9pPr marR="0" lvl="8"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62"/>
        <p:cNvGrpSpPr/>
        <p:nvPr/>
      </p:nvGrpSpPr>
      <p:grpSpPr>
        <a:xfrm>
          <a:off x="0" y="0"/>
          <a:ext cx="0" cy="0"/>
          <a:chOff x="0" y="0"/>
          <a:chExt cx="0" cy="0"/>
        </a:xfrm>
      </p:grpSpPr>
      <p:sp>
        <p:nvSpPr>
          <p:cNvPr id="163" name="Google Shape;163;p37"/>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37"/>
          <p:cNvSpPr txBox="1">
            <a:spLocks noGrp="1"/>
          </p:cNvSpPr>
          <p:nvPr>
            <p:ph type="body" idx="1"/>
          </p:nvPr>
        </p:nvSpPr>
        <p:spPr>
          <a:xfrm>
            <a:off x="1022350" y="1981200"/>
            <a:ext cx="38100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5" name="Google Shape;165;p37"/>
          <p:cNvSpPr txBox="1">
            <a:spLocks noGrp="1"/>
          </p:cNvSpPr>
          <p:nvPr>
            <p:ph type="body" idx="2"/>
          </p:nvPr>
        </p:nvSpPr>
        <p:spPr>
          <a:xfrm>
            <a:off x="4984750" y="1981200"/>
            <a:ext cx="38100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6" name="Google Shape;166;p37"/>
          <p:cNvSpPr txBox="1">
            <a:spLocks noGrp="1"/>
          </p:cNvSpPr>
          <p:nvPr>
            <p:ph type="body" idx="3"/>
          </p:nvPr>
        </p:nvSpPr>
        <p:spPr>
          <a:xfrm>
            <a:off x="4984750" y="4114800"/>
            <a:ext cx="38100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67"/>
        <p:cNvGrpSpPr/>
        <p:nvPr/>
      </p:nvGrpSpPr>
      <p:grpSpPr>
        <a:xfrm>
          <a:off x="0" y="0"/>
          <a:ext cx="0" cy="0"/>
          <a:chOff x="0" y="0"/>
          <a:chExt cx="0" cy="0"/>
        </a:xfrm>
      </p:grpSpPr>
      <p:sp>
        <p:nvSpPr>
          <p:cNvPr id="168" name="Google Shape;168;p38"/>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p38"/>
          <p:cNvSpPr txBox="1">
            <a:spLocks noGrp="1"/>
          </p:cNvSpPr>
          <p:nvPr>
            <p:ph type="body" idx="1"/>
          </p:nvPr>
        </p:nvSpPr>
        <p:spPr>
          <a:xfrm>
            <a:off x="1022350" y="1981200"/>
            <a:ext cx="38100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0" name="Google Shape;170;p38"/>
          <p:cNvSpPr txBox="1">
            <a:spLocks noGrp="1"/>
          </p:cNvSpPr>
          <p:nvPr>
            <p:ph type="body" idx="2"/>
          </p:nvPr>
        </p:nvSpPr>
        <p:spPr>
          <a:xfrm>
            <a:off x="4984750" y="1981200"/>
            <a:ext cx="38100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1" name="Google Shape;171;p38"/>
          <p:cNvSpPr txBox="1">
            <a:spLocks noGrp="1"/>
          </p:cNvSpPr>
          <p:nvPr>
            <p:ph type="body" idx="3"/>
          </p:nvPr>
        </p:nvSpPr>
        <p:spPr>
          <a:xfrm>
            <a:off x="1022350" y="4114800"/>
            <a:ext cx="38100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2" name="Google Shape;172;p38"/>
          <p:cNvSpPr txBox="1">
            <a:spLocks noGrp="1"/>
          </p:cNvSpPr>
          <p:nvPr>
            <p:ph type="body" idx="4"/>
          </p:nvPr>
        </p:nvSpPr>
        <p:spPr>
          <a:xfrm>
            <a:off x="4984750" y="4114800"/>
            <a:ext cx="38100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173"/>
        <p:cNvGrpSpPr/>
        <p:nvPr/>
      </p:nvGrpSpPr>
      <p:grpSpPr>
        <a:xfrm>
          <a:off x="0" y="0"/>
          <a:ext cx="0" cy="0"/>
          <a:chOff x="0" y="0"/>
          <a:chExt cx="0" cy="0"/>
        </a:xfrm>
      </p:grpSpPr>
      <p:sp>
        <p:nvSpPr>
          <p:cNvPr id="174" name="Google Shape;174;p39"/>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39"/>
          <p:cNvSpPr txBox="1">
            <a:spLocks noGrp="1"/>
          </p:cNvSpPr>
          <p:nvPr>
            <p:ph type="body" idx="1"/>
          </p:nvPr>
        </p:nvSpPr>
        <p:spPr>
          <a:xfrm>
            <a:off x="1022350" y="1981200"/>
            <a:ext cx="77724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76" name="Google Shape;176;p39"/>
          <p:cNvSpPr txBox="1">
            <a:spLocks noGrp="1"/>
          </p:cNvSpPr>
          <p:nvPr>
            <p:ph type="body" idx="2"/>
          </p:nvPr>
        </p:nvSpPr>
        <p:spPr>
          <a:xfrm>
            <a:off x="1022350" y="4114800"/>
            <a:ext cx="7772400" cy="1981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4420276" y="6509743"/>
            <a:ext cx="294523" cy="272186"/>
          </a:xfrm>
          <a:prstGeom prst="rect">
            <a:avLst/>
          </a:prstGeom>
        </p:spPr>
        <p:txBody>
          <a:bodyPr/>
          <a:lstStyle/>
          <a:p>
            <a:fld id="{86CB4B4D-7CA3-9044-876B-883B54F8677D}" type="slidenum">
              <a:rPr>
                <a:solidFill>
                  <a:prstClr val="black">
                    <a:tint val="75000"/>
                  </a:prstClr>
                </a:solidFill>
                <a:latin typeface="Helvetica Light"/>
                <a:ea typeface="Helvetica Light"/>
                <a:cs typeface="Helvetica Light"/>
              </a:rPr>
              <a:pPr/>
              <a:t>‹#›</a:t>
            </a:fld>
            <a:endParaRPr>
              <a:solidFill>
                <a:prstClr val="black">
                  <a:tint val="75000"/>
                </a:prstClr>
              </a:solidFill>
              <a:latin typeface="Helvetica Light"/>
              <a:ea typeface="Helvetica Light"/>
              <a:cs typeface="Helvetica Light"/>
            </a:endParaRPr>
          </a:p>
        </p:txBody>
      </p:sp>
    </p:spTree>
    <p:extLst>
      <p:ext uri="{BB962C8B-B14F-4D97-AF65-F5344CB8AC3E}">
        <p14:creationId xmlns:p14="http://schemas.microsoft.com/office/powerpoint/2010/main" val="3270505767"/>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41"/>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41"/>
          <p:cNvSpPr txBox="1">
            <a:spLocks noGrp="1"/>
          </p:cNvSpPr>
          <p:nvPr>
            <p:ph type="body" idx="1"/>
          </p:nvPr>
        </p:nvSpPr>
        <p:spPr>
          <a:xfrm>
            <a:off x="1022350" y="1981200"/>
            <a:ext cx="38100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
        <p:nvSpPr>
          <p:cNvPr id="186" name="Google Shape;186;p41"/>
          <p:cNvSpPr txBox="1">
            <a:spLocks noGrp="1"/>
          </p:cNvSpPr>
          <p:nvPr>
            <p:ph type="body" idx="2"/>
          </p:nvPr>
        </p:nvSpPr>
        <p:spPr>
          <a:xfrm>
            <a:off x="4984750" y="1981200"/>
            <a:ext cx="38100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42"/>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42"/>
          <p:cNvSpPr txBox="1">
            <a:spLocks noGrp="1"/>
          </p:cNvSpPr>
          <p:nvPr>
            <p:ph type="body" idx="1"/>
          </p:nvPr>
        </p:nvSpPr>
        <p:spPr>
          <a:xfrm>
            <a:off x="1022350" y="1981200"/>
            <a:ext cx="77724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0"/>
        <p:cNvGrpSpPr/>
        <p:nvPr/>
      </p:nvGrpSpPr>
      <p:grpSpPr>
        <a:xfrm>
          <a:off x="0" y="0"/>
          <a:ext cx="0" cy="0"/>
          <a:chOff x="0" y="0"/>
          <a:chExt cx="0" cy="0"/>
        </a:xfrm>
      </p:grpSpPr>
      <p:pic>
        <p:nvPicPr>
          <p:cNvPr id="191" name="Google Shape;191;p43" descr="njit_Admin_footer_PPT"/>
          <p:cNvPicPr preferRelativeResize="0"/>
          <p:nvPr/>
        </p:nvPicPr>
        <p:blipFill rotWithShape="1">
          <a:blip r:embed="rId2">
            <a:alphaModFix/>
          </a:blip>
          <a:srcRect/>
          <a:stretch/>
        </p:blipFill>
        <p:spPr>
          <a:xfrm>
            <a:off x="0" y="6069013"/>
            <a:ext cx="9144001" cy="803275"/>
          </a:xfrm>
          <a:prstGeom prst="rect">
            <a:avLst/>
          </a:prstGeom>
          <a:noFill/>
          <a:ln>
            <a:noFill/>
          </a:ln>
        </p:spPr>
      </p:pic>
      <p:sp>
        <p:nvSpPr>
          <p:cNvPr id="192" name="Google Shape;192;p43"/>
          <p:cNvSpPr txBox="1"/>
          <p:nvPr/>
        </p:nvSpPr>
        <p:spPr>
          <a:xfrm>
            <a:off x="3384550" y="6129338"/>
            <a:ext cx="35655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i="1">
                <a:solidFill>
                  <a:srgbClr val="F8F2DA"/>
                </a:solidFill>
                <a:latin typeface="Arial"/>
                <a:ea typeface="Arial"/>
                <a:cs typeface="Arial"/>
                <a:sym typeface="Arial"/>
              </a:rPr>
              <a:t>Big Bear Solar Observatory </a:t>
            </a:r>
            <a:endParaRPr/>
          </a:p>
        </p:txBody>
      </p:sp>
      <p:pic>
        <p:nvPicPr>
          <p:cNvPr id="193" name="Google Shape;193;p43" descr="bbso-new-logo"/>
          <p:cNvPicPr preferRelativeResize="0"/>
          <p:nvPr/>
        </p:nvPicPr>
        <p:blipFill rotWithShape="1">
          <a:blip r:embed="rId3">
            <a:alphaModFix/>
          </a:blip>
          <a:srcRect/>
          <a:stretch/>
        </p:blipFill>
        <p:spPr>
          <a:xfrm>
            <a:off x="8153400" y="152400"/>
            <a:ext cx="914400" cy="914400"/>
          </a:xfrm>
          <a:prstGeom prst="rect">
            <a:avLst/>
          </a:prstGeom>
          <a:noFill/>
          <a:ln>
            <a:noFill/>
          </a:ln>
        </p:spPr>
      </p:pic>
      <p:sp>
        <p:nvSpPr>
          <p:cNvPr id="194" name="Google Shape;194;p43"/>
          <p:cNvSpPr txBox="1">
            <a:spLocks noGrp="1"/>
          </p:cNvSpPr>
          <p:nvPr>
            <p:ph type="ctrTitle"/>
          </p:nvPr>
        </p:nvSpPr>
        <p:spPr>
          <a:xfrm>
            <a:off x="685800" y="1052513"/>
            <a:ext cx="7772400" cy="1470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43"/>
          <p:cNvSpPr txBox="1">
            <a:spLocks noGrp="1"/>
          </p:cNvSpPr>
          <p:nvPr>
            <p:ph type="subTitle" idx="1"/>
          </p:nvPr>
        </p:nvSpPr>
        <p:spPr>
          <a:xfrm>
            <a:off x="684213" y="2852738"/>
            <a:ext cx="6400800" cy="1752600"/>
          </a:xfrm>
          <a:prstGeom prst="rect">
            <a:avLst/>
          </a:prstGeom>
          <a:noFill/>
          <a:ln>
            <a:noFill/>
          </a:ln>
        </p:spPr>
        <p:txBody>
          <a:bodyPr spcFirstLastPara="1" wrap="square" lIns="91425" tIns="45700" rIns="91425" bIns="45700" anchor="t" anchorCtr="0"/>
          <a:lstStyle>
            <a:lvl1pPr lvl="0" algn="ctr" rtl="0">
              <a:spcBef>
                <a:spcPts val="440"/>
              </a:spcBef>
              <a:spcAft>
                <a:spcPts val="0"/>
              </a:spcAft>
              <a:buClr>
                <a:schemeClr val="dk1"/>
              </a:buClr>
              <a:buSzPts val="2200"/>
              <a:buFont typeface="Times New Roman"/>
              <a:buNone/>
              <a:defRPr/>
            </a:lvl1pPr>
            <a:lvl2pPr lvl="1" algn="l" rtl="0">
              <a:spcBef>
                <a:spcPts val="360"/>
              </a:spcBef>
              <a:spcAft>
                <a:spcPts val="0"/>
              </a:spcAft>
              <a:buClr>
                <a:schemeClr val="dk1"/>
              </a:buClr>
              <a:buSzPts val="1800"/>
              <a:buChar char="–"/>
              <a:defRPr/>
            </a:lvl2pPr>
            <a:lvl3pPr lvl="2" algn="l" rtl="0">
              <a:spcBef>
                <a:spcPts val="360"/>
              </a:spcBef>
              <a:spcAft>
                <a:spcPts val="0"/>
              </a:spcAft>
              <a:buClr>
                <a:schemeClr val="dk1"/>
              </a:buClr>
              <a:buSzPts val="1800"/>
              <a:buChar char="•"/>
              <a:defRPr/>
            </a:lvl3pPr>
            <a:lvl4pPr lvl="3" algn="l" rtl="0">
              <a:spcBef>
                <a:spcPts val="360"/>
              </a:spcBef>
              <a:spcAft>
                <a:spcPts val="0"/>
              </a:spcAft>
              <a:buClr>
                <a:schemeClr val="dk1"/>
              </a:buClr>
              <a:buSzPts val="1800"/>
              <a:buChar char="–"/>
              <a:defRPr/>
            </a:lvl4pPr>
            <a:lvl5pPr lvl="4" algn="l" rtl="0">
              <a:spcBef>
                <a:spcPts val="360"/>
              </a:spcBef>
              <a:spcAft>
                <a:spcPts val="0"/>
              </a:spcAft>
              <a:buClr>
                <a:schemeClr val="dk1"/>
              </a:buClr>
              <a:buSzPts val="1800"/>
              <a:buChar char="»"/>
              <a:defRPr/>
            </a:lvl5pPr>
            <a:lvl6pPr lvl="5" algn="l" rtl="0">
              <a:spcBef>
                <a:spcPts val="360"/>
              </a:spcBef>
              <a:spcAft>
                <a:spcPts val="0"/>
              </a:spcAft>
              <a:buClr>
                <a:schemeClr val="dk1"/>
              </a:buClr>
              <a:buSzPts val="1800"/>
              <a:buChar char="»"/>
              <a:defRPr/>
            </a:lvl6pPr>
            <a:lvl7pPr lvl="6" algn="l" rtl="0">
              <a:spcBef>
                <a:spcPts val="360"/>
              </a:spcBef>
              <a:spcAft>
                <a:spcPts val="0"/>
              </a:spcAft>
              <a:buClr>
                <a:schemeClr val="dk1"/>
              </a:buClr>
              <a:buSzPts val="1800"/>
              <a:buChar char="»"/>
              <a:defRPr/>
            </a:lvl7pPr>
            <a:lvl8pPr lvl="7" algn="l" rtl="0">
              <a:spcBef>
                <a:spcPts val="360"/>
              </a:spcBef>
              <a:spcAft>
                <a:spcPts val="0"/>
              </a:spcAft>
              <a:buClr>
                <a:schemeClr val="dk1"/>
              </a:buClr>
              <a:buSzPts val="1800"/>
              <a:buChar char="»"/>
              <a:defRPr/>
            </a:lvl8pPr>
            <a:lvl9pPr lvl="8"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sp>
        <p:nvSpPr>
          <p:cNvPr id="197" name="Google Shape;197;p4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sz="4000"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4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lvl="0" indent="-228600" algn="l" rtl="0">
              <a:spcBef>
                <a:spcPts val="400"/>
              </a:spcBef>
              <a:spcAft>
                <a:spcPts val="0"/>
              </a:spcAft>
              <a:buClr>
                <a:schemeClr val="dk1"/>
              </a:buClr>
              <a:buSzPts val="2000"/>
              <a:buFont typeface="Times New Roman"/>
              <a:buNone/>
              <a:defRPr sz="2000"/>
            </a:lvl1pPr>
            <a:lvl2pPr marL="914400" lvl="1" indent="-228600" algn="l" rtl="0">
              <a:spcBef>
                <a:spcPts val="360"/>
              </a:spcBef>
              <a:spcAft>
                <a:spcPts val="0"/>
              </a:spcAft>
              <a:buClr>
                <a:schemeClr val="dk1"/>
              </a:buClr>
              <a:buSzPts val="1800"/>
              <a:buFont typeface="Times New Roman"/>
              <a:buNone/>
              <a:defRPr sz="1800"/>
            </a:lvl2pPr>
            <a:lvl3pPr marL="1371600" lvl="2" indent="-228600" algn="l" rtl="0">
              <a:spcBef>
                <a:spcPts val="320"/>
              </a:spcBef>
              <a:spcAft>
                <a:spcPts val="0"/>
              </a:spcAft>
              <a:buClr>
                <a:schemeClr val="dk1"/>
              </a:buClr>
              <a:buSzPts val="1600"/>
              <a:buFont typeface="Times New Roman"/>
              <a:buNone/>
              <a:defRPr sz="1600"/>
            </a:lvl3pPr>
            <a:lvl4pPr marL="1828800" lvl="3" indent="-228600" algn="l" rtl="0">
              <a:spcBef>
                <a:spcPts val="280"/>
              </a:spcBef>
              <a:spcAft>
                <a:spcPts val="0"/>
              </a:spcAft>
              <a:buClr>
                <a:schemeClr val="dk1"/>
              </a:buClr>
              <a:buSzPts val="1400"/>
              <a:buFont typeface="Times New Roman"/>
              <a:buNone/>
              <a:defRPr sz="1400"/>
            </a:lvl4pPr>
            <a:lvl5pPr marL="2286000" lvl="4" indent="-228600" algn="l" rtl="0">
              <a:spcBef>
                <a:spcPts val="280"/>
              </a:spcBef>
              <a:spcAft>
                <a:spcPts val="0"/>
              </a:spcAft>
              <a:buClr>
                <a:schemeClr val="dk1"/>
              </a:buClr>
              <a:buSzPts val="1400"/>
              <a:buFont typeface="Times New Roman"/>
              <a:buNone/>
              <a:defRPr sz="1400"/>
            </a:lvl5pPr>
            <a:lvl6pPr marL="2743200" lvl="5" indent="-228600" algn="l" rtl="0">
              <a:spcBef>
                <a:spcPts val="280"/>
              </a:spcBef>
              <a:spcAft>
                <a:spcPts val="0"/>
              </a:spcAft>
              <a:buClr>
                <a:schemeClr val="dk1"/>
              </a:buClr>
              <a:buSzPts val="1400"/>
              <a:buFont typeface="Times New Roman"/>
              <a:buNone/>
              <a:defRPr sz="1400"/>
            </a:lvl6pPr>
            <a:lvl7pPr marL="3200400" lvl="6" indent="-228600" algn="l" rtl="0">
              <a:spcBef>
                <a:spcPts val="280"/>
              </a:spcBef>
              <a:spcAft>
                <a:spcPts val="0"/>
              </a:spcAft>
              <a:buClr>
                <a:schemeClr val="dk1"/>
              </a:buClr>
              <a:buSzPts val="1400"/>
              <a:buFont typeface="Times New Roman"/>
              <a:buNone/>
              <a:defRPr sz="1400"/>
            </a:lvl7pPr>
            <a:lvl8pPr marL="3657600" lvl="7" indent="-228600" algn="l" rtl="0">
              <a:spcBef>
                <a:spcPts val="280"/>
              </a:spcBef>
              <a:spcAft>
                <a:spcPts val="0"/>
              </a:spcAft>
              <a:buClr>
                <a:schemeClr val="dk1"/>
              </a:buClr>
              <a:buSzPts val="1400"/>
              <a:buFont typeface="Times New Roman"/>
              <a:buNone/>
              <a:defRPr sz="1400"/>
            </a:lvl8pPr>
            <a:lvl9pPr marL="4114800" lvl="8" indent="-228600" algn="l" rtl="0">
              <a:spcBef>
                <a:spcPts val="280"/>
              </a:spcBef>
              <a:spcAft>
                <a:spcPts val="0"/>
              </a:spcAft>
              <a:buClr>
                <a:schemeClr val="dk1"/>
              </a:buClr>
              <a:buSzPts val="1400"/>
              <a:buFont typeface="Times New Roman"/>
              <a:buNone/>
              <a:defRPr sz="14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4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202" name="Google Shape;202;p4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
        <p:nvSpPr>
          <p:cNvPr id="203" name="Google Shape;203;p45"/>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204" name="Google Shape;204;p45"/>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5"/>
        <p:cNvGrpSpPr/>
        <p:nvPr/>
      </p:nvGrpSpPr>
      <p:grpSpPr>
        <a:xfrm>
          <a:off x="0" y="0"/>
          <a:ext cx="0" cy="0"/>
          <a:chOff x="0" y="0"/>
          <a:chExt cx="0" cy="0"/>
        </a:xfrm>
      </p:grpSpPr>
      <p:sp>
        <p:nvSpPr>
          <p:cNvPr id="206" name="Google Shape;206;p46"/>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4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p48"/>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lvl="0" indent="-431800" algn="l" rtl="0">
              <a:spcBef>
                <a:spcPts val="640"/>
              </a:spcBef>
              <a:spcAft>
                <a:spcPts val="0"/>
              </a:spcAft>
              <a:buClr>
                <a:schemeClr val="dk1"/>
              </a:buClr>
              <a:buSzPts val="3200"/>
              <a:buFont typeface="Times New Roman"/>
              <a:buChar char="•"/>
              <a:defRPr sz="3200"/>
            </a:lvl1pPr>
            <a:lvl2pPr marL="914400" lvl="1" indent="-406400" algn="l" rtl="0">
              <a:spcBef>
                <a:spcPts val="560"/>
              </a:spcBef>
              <a:spcAft>
                <a:spcPts val="0"/>
              </a:spcAft>
              <a:buClr>
                <a:schemeClr val="dk1"/>
              </a:buClr>
              <a:buSzPts val="2800"/>
              <a:buFont typeface="Times New Roman"/>
              <a:buChar char="–"/>
              <a:defRPr sz="2800"/>
            </a:lvl2pPr>
            <a:lvl3pPr marL="1371600" lvl="2" indent="-381000" algn="l" rtl="0">
              <a:spcBef>
                <a:spcPts val="480"/>
              </a:spcBef>
              <a:spcAft>
                <a:spcPts val="0"/>
              </a:spcAft>
              <a:buClr>
                <a:schemeClr val="dk1"/>
              </a:buClr>
              <a:buSzPts val="2400"/>
              <a:buFont typeface="Times New Roman"/>
              <a:buChar char="•"/>
              <a:defRPr sz="2400"/>
            </a:lvl3pPr>
            <a:lvl4pPr marL="1828800" lvl="3" indent="-355600" algn="l" rtl="0">
              <a:spcBef>
                <a:spcPts val="400"/>
              </a:spcBef>
              <a:spcAft>
                <a:spcPts val="0"/>
              </a:spcAft>
              <a:buClr>
                <a:schemeClr val="dk1"/>
              </a:buClr>
              <a:buSzPts val="2000"/>
              <a:buFont typeface="Times New Roman"/>
              <a:buChar char="–"/>
              <a:defRPr sz="2000"/>
            </a:lvl4pPr>
            <a:lvl5pPr marL="2286000" lvl="4" indent="-355600" algn="l" rtl="0">
              <a:spcBef>
                <a:spcPts val="400"/>
              </a:spcBef>
              <a:spcAft>
                <a:spcPts val="0"/>
              </a:spcAft>
              <a:buClr>
                <a:schemeClr val="dk1"/>
              </a:buClr>
              <a:buSzPts val="2000"/>
              <a:buFont typeface="Times New Roman"/>
              <a:buChar char="»"/>
              <a:defRPr sz="2000"/>
            </a:lvl5pPr>
            <a:lvl6pPr marL="2743200" lvl="5" indent="-355600" algn="l" rtl="0">
              <a:spcBef>
                <a:spcPts val="400"/>
              </a:spcBef>
              <a:spcAft>
                <a:spcPts val="0"/>
              </a:spcAft>
              <a:buClr>
                <a:schemeClr val="dk1"/>
              </a:buClr>
              <a:buSzPts val="2000"/>
              <a:buFont typeface="Times New Roman"/>
              <a:buChar char="»"/>
              <a:defRPr sz="2000"/>
            </a:lvl6pPr>
            <a:lvl7pPr marL="3200400" lvl="6" indent="-355600" algn="l" rtl="0">
              <a:spcBef>
                <a:spcPts val="400"/>
              </a:spcBef>
              <a:spcAft>
                <a:spcPts val="0"/>
              </a:spcAft>
              <a:buClr>
                <a:schemeClr val="dk1"/>
              </a:buClr>
              <a:buSzPts val="2000"/>
              <a:buFont typeface="Times New Roman"/>
              <a:buChar char="»"/>
              <a:defRPr sz="2000"/>
            </a:lvl7pPr>
            <a:lvl8pPr marL="3657600" lvl="7" indent="-355600" algn="l" rtl="0">
              <a:spcBef>
                <a:spcPts val="400"/>
              </a:spcBef>
              <a:spcAft>
                <a:spcPts val="0"/>
              </a:spcAft>
              <a:buClr>
                <a:schemeClr val="dk1"/>
              </a:buClr>
              <a:buSzPts val="2000"/>
              <a:buFont typeface="Times New Roman"/>
              <a:buChar char="»"/>
              <a:defRPr sz="2000"/>
            </a:lvl8pPr>
            <a:lvl9pPr marL="4114800" lvl="8" indent="-355600" algn="l" rtl="0">
              <a:spcBef>
                <a:spcPts val="400"/>
              </a:spcBef>
              <a:spcAft>
                <a:spcPts val="0"/>
              </a:spcAft>
              <a:buClr>
                <a:schemeClr val="dk1"/>
              </a:buClr>
              <a:buSzPts val="2000"/>
              <a:buFont typeface="Times New Roman"/>
              <a:buChar char="»"/>
              <a:defRPr sz="2000"/>
            </a:lvl9pPr>
          </a:lstStyle>
          <a:p>
            <a:endParaRPr/>
          </a:p>
        </p:txBody>
      </p:sp>
      <p:sp>
        <p:nvSpPr>
          <p:cNvPr id="211" name="Google Shape;211;p48"/>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49"/>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p4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15" name="Google Shape;215;p49"/>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p50"/>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p50"/>
          <p:cNvSpPr txBox="1">
            <a:spLocks noGrp="1"/>
          </p:cNvSpPr>
          <p:nvPr>
            <p:ph type="body" idx="1"/>
          </p:nvPr>
        </p:nvSpPr>
        <p:spPr>
          <a:xfrm rot="5400000">
            <a:off x="2851150" y="152400"/>
            <a:ext cx="4114800" cy="77724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9"/>
        <p:cNvGrpSpPr/>
        <p:nvPr/>
      </p:nvGrpSpPr>
      <p:grpSpPr>
        <a:xfrm>
          <a:off x="0" y="0"/>
          <a:ext cx="0" cy="0"/>
          <a:chOff x="0" y="0"/>
          <a:chExt cx="0" cy="0"/>
        </a:xfrm>
      </p:grpSpPr>
      <p:sp>
        <p:nvSpPr>
          <p:cNvPr id="220" name="Google Shape;220;p51"/>
          <p:cNvSpPr txBox="1">
            <a:spLocks noGrp="1"/>
          </p:cNvSpPr>
          <p:nvPr>
            <p:ph type="title"/>
          </p:nvPr>
        </p:nvSpPr>
        <p:spPr>
          <a:xfrm rot="5400000">
            <a:off x="5231650" y="2532813"/>
            <a:ext cx="5183100" cy="19431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51"/>
          <p:cNvSpPr txBox="1">
            <a:spLocks noGrp="1"/>
          </p:cNvSpPr>
          <p:nvPr>
            <p:ph type="body" idx="1"/>
          </p:nvPr>
        </p:nvSpPr>
        <p:spPr>
          <a:xfrm rot="5400000">
            <a:off x="1269250" y="665913"/>
            <a:ext cx="5183100" cy="56769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8"/>
        <p:cNvGrpSpPr/>
        <p:nvPr/>
      </p:nvGrpSpPr>
      <p:grpSpPr>
        <a:xfrm>
          <a:off x="0" y="0"/>
          <a:ext cx="0" cy="0"/>
          <a:chOff x="0" y="0"/>
          <a:chExt cx="0" cy="0"/>
        </a:xfrm>
      </p:grpSpPr>
      <p:sp>
        <p:nvSpPr>
          <p:cNvPr id="229" name="Google Shape;229;p53"/>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p53"/>
          <p:cNvSpPr txBox="1">
            <a:spLocks noGrp="1"/>
          </p:cNvSpPr>
          <p:nvPr>
            <p:ph type="body" idx="1"/>
          </p:nvPr>
        </p:nvSpPr>
        <p:spPr>
          <a:xfrm>
            <a:off x="1022350" y="1981200"/>
            <a:ext cx="77724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1"/>
        <p:cNvGrpSpPr/>
        <p:nvPr/>
      </p:nvGrpSpPr>
      <p:grpSpPr>
        <a:xfrm>
          <a:off x="0" y="0"/>
          <a:ext cx="0" cy="0"/>
          <a:chOff x="0" y="0"/>
          <a:chExt cx="0" cy="0"/>
        </a:xfrm>
      </p:grpSpPr>
      <p:pic>
        <p:nvPicPr>
          <p:cNvPr id="232" name="Google Shape;232;p54" descr="njit_Admin_footer_PPT"/>
          <p:cNvPicPr preferRelativeResize="0"/>
          <p:nvPr/>
        </p:nvPicPr>
        <p:blipFill rotWithShape="1">
          <a:blip r:embed="rId2">
            <a:alphaModFix/>
          </a:blip>
          <a:srcRect/>
          <a:stretch/>
        </p:blipFill>
        <p:spPr>
          <a:xfrm>
            <a:off x="0" y="6069013"/>
            <a:ext cx="9144001" cy="803275"/>
          </a:xfrm>
          <a:prstGeom prst="rect">
            <a:avLst/>
          </a:prstGeom>
          <a:noFill/>
          <a:ln>
            <a:noFill/>
          </a:ln>
        </p:spPr>
      </p:pic>
      <p:sp>
        <p:nvSpPr>
          <p:cNvPr id="233" name="Google Shape;233;p54"/>
          <p:cNvSpPr txBox="1"/>
          <p:nvPr/>
        </p:nvSpPr>
        <p:spPr>
          <a:xfrm>
            <a:off x="3384550" y="6129338"/>
            <a:ext cx="35655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i="1">
                <a:solidFill>
                  <a:srgbClr val="F8F2DA"/>
                </a:solidFill>
                <a:latin typeface="Arial"/>
                <a:ea typeface="Arial"/>
                <a:cs typeface="Arial"/>
                <a:sym typeface="Arial"/>
              </a:rPr>
              <a:t>Big Bear Solar Observatory </a:t>
            </a:r>
            <a:endParaRPr/>
          </a:p>
        </p:txBody>
      </p:sp>
      <p:pic>
        <p:nvPicPr>
          <p:cNvPr id="234" name="Google Shape;234;p54" descr="bbso-new-logo"/>
          <p:cNvPicPr preferRelativeResize="0"/>
          <p:nvPr/>
        </p:nvPicPr>
        <p:blipFill rotWithShape="1">
          <a:blip r:embed="rId3">
            <a:alphaModFix/>
          </a:blip>
          <a:srcRect/>
          <a:stretch/>
        </p:blipFill>
        <p:spPr>
          <a:xfrm>
            <a:off x="8153400" y="152400"/>
            <a:ext cx="914400" cy="914400"/>
          </a:xfrm>
          <a:prstGeom prst="rect">
            <a:avLst/>
          </a:prstGeom>
          <a:noFill/>
          <a:ln>
            <a:noFill/>
          </a:ln>
        </p:spPr>
      </p:pic>
      <p:sp>
        <p:nvSpPr>
          <p:cNvPr id="235" name="Google Shape;235;p54"/>
          <p:cNvSpPr txBox="1">
            <a:spLocks noGrp="1"/>
          </p:cNvSpPr>
          <p:nvPr>
            <p:ph type="ctrTitle"/>
          </p:nvPr>
        </p:nvSpPr>
        <p:spPr>
          <a:xfrm>
            <a:off x="685800" y="1052513"/>
            <a:ext cx="7772400" cy="1470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6" name="Google Shape;236;p54"/>
          <p:cNvSpPr txBox="1">
            <a:spLocks noGrp="1"/>
          </p:cNvSpPr>
          <p:nvPr>
            <p:ph type="subTitle" idx="1"/>
          </p:nvPr>
        </p:nvSpPr>
        <p:spPr>
          <a:xfrm>
            <a:off x="684213" y="2852738"/>
            <a:ext cx="6400800" cy="1752600"/>
          </a:xfrm>
          <a:prstGeom prst="rect">
            <a:avLst/>
          </a:prstGeom>
          <a:noFill/>
          <a:ln>
            <a:noFill/>
          </a:ln>
        </p:spPr>
        <p:txBody>
          <a:bodyPr spcFirstLastPara="1" wrap="square" lIns="91425" tIns="45700" rIns="91425" bIns="45700" anchor="t" anchorCtr="0"/>
          <a:lstStyle>
            <a:lvl1pPr lvl="0" algn="ctr" rtl="0">
              <a:spcBef>
                <a:spcPts val="440"/>
              </a:spcBef>
              <a:spcAft>
                <a:spcPts val="0"/>
              </a:spcAft>
              <a:buClr>
                <a:schemeClr val="dk1"/>
              </a:buClr>
              <a:buSzPts val="2200"/>
              <a:buFont typeface="Times New Roman"/>
              <a:buNone/>
              <a:defRPr/>
            </a:lvl1pPr>
            <a:lvl2pPr lvl="1" algn="l" rtl="0">
              <a:spcBef>
                <a:spcPts val="360"/>
              </a:spcBef>
              <a:spcAft>
                <a:spcPts val="0"/>
              </a:spcAft>
              <a:buClr>
                <a:schemeClr val="dk1"/>
              </a:buClr>
              <a:buSzPts val="1800"/>
              <a:buChar char="–"/>
              <a:defRPr/>
            </a:lvl2pPr>
            <a:lvl3pPr lvl="2" algn="l" rtl="0">
              <a:spcBef>
                <a:spcPts val="360"/>
              </a:spcBef>
              <a:spcAft>
                <a:spcPts val="0"/>
              </a:spcAft>
              <a:buClr>
                <a:schemeClr val="dk1"/>
              </a:buClr>
              <a:buSzPts val="1800"/>
              <a:buChar char="•"/>
              <a:defRPr/>
            </a:lvl3pPr>
            <a:lvl4pPr lvl="3" algn="l" rtl="0">
              <a:spcBef>
                <a:spcPts val="360"/>
              </a:spcBef>
              <a:spcAft>
                <a:spcPts val="0"/>
              </a:spcAft>
              <a:buClr>
                <a:schemeClr val="dk1"/>
              </a:buClr>
              <a:buSzPts val="1800"/>
              <a:buChar char="–"/>
              <a:defRPr/>
            </a:lvl4pPr>
            <a:lvl5pPr lvl="4" algn="l" rtl="0">
              <a:spcBef>
                <a:spcPts val="360"/>
              </a:spcBef>
              <a:spcAft>
                <a:spcPts val="0"/>
              </a:spcAft>
              <a:buClr>
                <a:schemeClr val="dk1"/>
              </a:buClr>
              <a:buSzPts val="1800"/>
              <a:buChar char="»"/>
              <a:defRPr/>
            </a:lvl5pPr>
            <a:lvl6pPr lvl="5" algn="l" rtl="0">
              <a:spcBef>
                <a:spcPts val="360"/>
              </a:spcBef>
              <a:spcAft>
                <a:spcPts val="0"/>
              </a:spcAft>
              <a:buClr>
                <a:schemeClr val="dk1"/>
              </a:buClr>
              <a:buSzPts val="1800"/>
              <a:buChar char="»"/>
              <a:defRPr/>
            </a:lvl6pPr>
            <a:lvl7pPr lvl="6" algn="l" rtl="0">
              <a:spcBef>
                <a:spcPts val="360"/>
              </a:spcBef>
              <a:spcAft>
                <a:spcPts val="0"/>
              </a:spcAft>
              <a:buClr>
                <a:schemeClr val="dk1"/>
              </a:buClr>
              <a:buSzPts val="1800"/>
              <a:buChar char="»"/>
              <a:defRPr/>
            </a:lvl7pPr>
            <a:lvl8pPr lvl="7" algn="l" rtl="0">
              <a:spcBef>
                <a:spcPts val="360"/>
              </a:spcBef>
              <a:spcAft>
                <a:spcPts val="0"/>
              </a:spcAft>
              <a:buClr>
                <a:schemeClr val="dk1"/>
              </a:buClr>
              <a:buSzPts val="1800"/>
              <a:buChar char="»"/>
              <a:defRPr/>
            </a:lvl8pPr>
            <a:lvl9pPr lvl="8"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7"/>
          <p:cNvSpPr txBox="1">
            <a:spLocks noGrp="1"/>
          </p:cNvSpPr>
          <p:nvPr>
            <p:ph type="body" idx="1"/>
          </p:nvPr>
        </p:nvSpPr>
        <p:spPr>
          <a:xfrm>
            <a:off x="1022350" y="1981200"/>
            <a:ext cx="7772400" cy="4114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7"/>
        <p:cNvGrpSpPr/>
        <p:nvPr/>
      </p:nvGrpSpPr>
      <p:grpSpPr>
        <a:xfrm>
          <a:off x="0" y="0"/>
          <a:ext cx="0" cy="0"/>
          <a:chOff x="0" y="0"/>
          <a:chExt cx="0" cy="0"/>
        </a:xfrm>
      </p:grpSpPr>
      <p:sp>
        <p:nvSpPr>
          <p:cNvPr id="238" name="Google Shape;238;p55"/>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sz="4000"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9" name="Google Shape;239;p55"/>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lvl="0" indent="-228600" algn="l" rtl="0">
              <a:spcBef>
                <a:spcPts val="400"/>
              </a:spcBef>
              <a:spcAft>
                <a:spcPts val="0"/>
              </a:spcAft>
              <a:buClr>
                <a:schemeClr val="dk1"/>
              </a:buClr>
              <a:buSzPts val="2000"/>
              <a:buFont typeface="Times New Roman"/>
              <a:buNone/>
              <a:defRPr sz="2000"/>
            </a:lvl1pPr>
            <a:lvl2pPr marL="914400" lvl="1" indent="-228600" algn="l" rtl="0">
              <a:spcBef>
                <a:spcPts val="360"/>
              </a:spcBef>
              <a:spcAft>
                <a:spcPts val="0"/>
              </a:spcAft>
              <a:buClr>
                <a:schemeClr val="dk1"/>
              </a:buClr>
              <a:buSzPts val="1800"/>
              <a:buFont typeface="Times New Roman"/>
              <a:buNone/>
              <a:defRPr sz="1800"/>
            </a:lvl2pPr>
            <a:lvl3pPr marL="1371600" lvl="2" indent="-228600" algn="l" rtl="0">
              <a:spcBef>
                <a:spcPts val="320"/>
              </a:spcBef>
              <a:spcAft>
                <a:spcPts val="0"/>
              </a:spcAft>
              <a:buClr>
                <a:schemeClr val="dk1"/>
              </a:buClr>
              <a:buSzPts val="1600"/>
              <a:buFont typeface="Times New Roman"/>
              <a:buNone/>
              <a:defRPr sz="1600"/>
            </a:lvl3pPr>
            <a:lvl4pPr marL="1828800" lvl="3" indent="-228600" algn="l" rtl="0">
              <a:spcBef>
                <a:spcPts val="280"/>
              </a:spcBef>
              <a:spcAft>
                <a:spcPts val="0"/>
              </a:spcAft>
              <a:buClr>
                <a:schemeClr val="dk1"/>
              </a:buClr>
              <a:buSzPts val="1400"/>
              <a:buFont typeface="Times New Roman"/>
              <a:buNone/>
              <a:defRPr sz="1400"/>
            </a:lvl4pPr>
            <a:lvl5pPr marL="2286000" lvl="4" indent="-228600" algn="l" rtl="0">
              <a:spcBef>
                <a:spcPts val="280"/>
              </a:spcBef>
              <a:spcAft>
                <a:spcPts val="0"/>
              </a:spcAft>
              <a:buClr>
                <a:schemeClr val="dk1"/>
              </a:buClr>
              <a:buSzPts val="1400"/>
              <a:buFont typeface="Times New Roman"/>
              <a:buNone/>
              <a:defRPr sz="1400"/>
            </a:lvl5pPr>
            <a:lvl6pPr marL="2743200" lvl="5" indent="-228600" algn="l" rtl="0">
              <a:spcBef>
                <a:spcPts val="280"/>
              </a:spcBef>
              <a:spcAft>
                <a:spcPts val="0"/>
              </a:spcAft>
              <a:buClr>
                <a:schemeClr val="dk1"/>
              </a:buClr>
              <a:buSzPts val="1400"/>
              <a:buFont typeface="Times New Roman"/>
              <a:buNone/>
              <a:defRPr sz="1400"/>
            </a:lvl6pPr>
            <a:lvl7pPr marL="3200400" lvl="6" indent="-228600" algn="l" rtl="0">
              <a:spcBef>
                <a:spcPts val="280"/>
              </a:spcBef>
              <a:spcAft>
                <a:spcPts val="0"/>
              </a:spcAft>
              <a:buClr>
                <a:schemeClr val="dk1"/>
              </a:buClr>
              <a:buSzPts val="1400"/>
              <a:buFont typeface="Times New Roman"/>
              <a:buNone/>
              <a:defRPr sz="1400"/>
            </a:lvl7pPr>
            <a:lvl8pPr marL="3657600" lvl="7" indent="-228600" algn="l" rtl="0">
              <a:spcBef>
                <a:spcPts val="280"/>
              </a:spcBef>
              <a:spcAft>
                <a:spcPts val="0"/>
              </a:spcAft>
              <a:buClr>
                <a:schemeClr val="dk1"/>
              </a:buClr>
              <a:buSzPts val="1400"/>
              <a:buFont typeface="Times New Roman"/>
              <a:buNone/>
              <a:defRPr sz="1400"/>
            </a:lvl8pPr>
            <a:lvl9pPr marL="4114800" lvl="8" indent="-228600" algn="l" rtl="0">
              <a:spcBef>
                <a:spcPts val="280"/>
              </a:spcBef>
              <a:spcAft>
                <a:spcPts val="0"/>
              </a:spcAft>
              <a:buClr>
                <a:schemeClr val="dk1"/>
              </a:buClr>
              <a:buSzPts val="1400"/>
              <a:buFont typeface="Times New Roman"/>
              <a:buNone/>
              <a:defRPr sz="14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0"/>
        <p:cNvGrpSpPr/>
        <p:nvPr/>
      </p:nvGrpSpPr>
      <p:grpSpPr>
        <a:xfrm>
          <a:off x="0" y="0"/>
          <a:ext cx="0" cy="0"/>
          <a:chOff x="0" y="0"/>
          <a:chExt cx="0" cy="0"/>
        </a:xfrm>
      </p:grpSpPr>
      <p:sp>
        <p:nvSpPr>
          <p:cNvPr id="241" name="Google Shape;241;p56"/>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2" name="Google Shape;242;p56"/>
          <p:cNvSpPr txBox="1">
            <a:spLocks noGrp="1"/>
          </p:cNvSpPr>
          <p:nvPr>
            <p:ph type="body" idx="1"/>
          </p:nvPr>
        </p:nvSpPr>
        <p:spPr>
          <a:xfrm>
            <a:off x="1022350" y="1981200"/>
            <a:ext cx="38100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
        <p:nvSpPr>
          <p:cNvPr id="243" name="Google Shape;243;p56"/>
          <p:cNvSpPr txBox="1">
            <a:spLocks noGrp="1"/>
          </p:cNvSpPr>
          <p:nvPr>
            <p:ph type="body" idx="2"/>
          </p:nvPr>
        </p:nvSpPr>
        <p:spPr>
          <a:xfrm>
            <a:off x="4984750" y="1981200"/>
            <a:ext cx="38100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4"/>
        <p:cNvGrpSpPr/>
        <p:nvPr/>
      </p:nvGrpSpPr>
      <p:grpSpPr>
        <a:xfrm>
          <a:off x="0" y="0"/>
          <a:ext cx="0" cy="0"/>
          <a:chOff x="0" y="0"/>
          <a:chExt cx="0" cy="0"/>
        </a:xfrm>
      </p:grpSpPr>
      <p:sp>
        <p:nvSpPr>
          <p:cNvPr id="245" name="Google Shape;245;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5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247" name="Google Shape;247;p5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
        <p:nvSpPr>
          <p:cNvPr id="248" name="Google Shape;248;p5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249" name="Google Shape;249;p5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sp>
        <p:nvSpPr>
          <p:cNvPr id="251" name="Google Shape;251;p58"/>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3"/>
        <p:cNvGrpSpPr/>
        <p:nvPr/>
      </p:nvGrpSpPr>
      <p:grpSpPr>
        <a:xfrm>
          <a:off x="0" y="0"/>
          <a:ext cx="0" cy="0"/>
          <a:chOff x="0" y="0"/>
          <a:chExt cx="0" cy="0"/>
        </a:xfrm>
      </p:grpSpPr>
      <p:sp>
        <p:nvSpPr>
          <p:cNvPr id="254" name="Google Shape;254;p60"/>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p60"/>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lvl="0" indent="-431800" algn="l" rtl="0">
              <a:spcBef>
                <a:spcPts val="640"/>
              </a:spcBef>
              <a:spcAft>
                <a:spcPts val="0"/>
              </a:spcAft>
              <a:buClr>
                <a:schemeClr val="dk1"/>
              </a:buClr>
              <a:buSzPts val="3200"/>
              <a:buFont typeface="Times New Roman"/>
              <a:buChar char="•"/>
              <a:defRPr sz="3200"/>
            </a:lvl1pPr>
            <a:lvl2pPr marL="914400" lvl="1" indent="-406400" algn="l" rtl="0">
              <a:spcBef>
                <a:spcPts val="560"/>
              </a:spcBef>
              <a:spcAft>
                <a:spcPts val="0"/>
              </a:spcAft>
              <a:buClr>
                <a:schemeClr val="dk1"/>
              </a:buClr>
              <a:buSzPts val="2800"/>
              <a:buFont typeface="Times New Roman"/>
              <a:buChar char="–"/>
              <a:defRPr sz="2800"/>
            </a:lvl2pPr>
            <a:lvl3pPr marL="1371600" lvl="2" indent="-381000" algn="l" rtl="0">
              <a:spcBef>
                <a:spcPts val="480"/>
              </a:spcBef>
              <a:spcAft>
                <a:spcPts val="0"/>
              </a:spcAft>
              <a:buClr>
                <a:schemeClr val="dk1"/>
              </a:buClr>
              <a:buSzPts val="2400"/>
              <a:buFont typeface="Times New Roman"/>
              <a:buChar char="•"/>
              <a:defRPr sz="2400"/>
            </a:lvl3pPr>
            <a:lvl4pPr marL="1828800" lvl="3" indent="-355600" algn="l" rtl="0">
              <a:spcBef>
                <a:spcPts val="400"/>
              </a:spcBef>
              <a:spcAft>
                <a:spcPts val="0"/>
              </a:spcAft>
              <a:buClr>
                <a:schemeClr val="dk1"/>
              </a:buClr>
              <a:buSzPts val="2000"/>
              <a:buFont typeface="Times New Roman"/>
              <a:buChar char="–"/>
              <a:defRPr sz="2000"/>
            </a:lvl4pPr>
            <a:lvl5pPr marL="2286000" lvl="4" indent="-355600" algn="l" rtl="0">
              <a:spcBef>
                <a:spcPts val="400"/>
              </a:spcBef>
              <a:spcAft>
                <a:spcPts val="0"/>
              </a:spcAft>
              <a:buClr>
                <a:schemeClr val="dk1"/>
              </a:buClr>
              <a:buSzPts val="2000"/>
              <a:buFont typeface="Times New Roman"/>
              <a:buChar char="»"/>
              <a:defRPr sz="2000"/>
            </a:lvl5pPr>
            <a:lvl6pPr marL="2743200" lvl="5" indent="-355600" algn="l" rtl="0">
              <a:spcBef>
                <a:spcPts val="400"/>
              </a:spcBef>
              <a:spcAft>
                <a:spcPts val="0"/>
              </a:spcAft>
              <a:buClr>
                <a:schemeClr val="dk1"/>
              </a:buClr>
              <a:buSzPts val="2000"/>
              <a:buFont typeface="Times New Roman"/>
              <a:buChar char="»"/>
              <a:defRPr sz="2000"/>
            </a:lvl6pPr>
            <a:lvl7pPr marL="3200400" lvl="6" indent="-355600" algn="l" rtl="0">
              <a:spcBef>
                <a:spcPts val="400"/>
              </a:spcBef>
              <a:spcAft>
                <a:spcPts val="0"/>
              </a:spcAft>
              <a:buClr>
                <a:schemeClr val="dk1"/>
              </a:buClr>
              <a:buSzPts val="2000"/>
              <a:buFont typeface="Times New Roman"/>
              <a:buChar char="»"/>
              <a:defRPr sz="2000"/>
            </a:lvl7pPr>
            <a:lvl8pPr marL="3657600" lvl="7" indent="-355600" algn="l" rtl="0">
              <a:spcBef>
                <a:spcPts val="400"/>
              </a:spcBef>
              <a:spcAft>
                <a:spcPts val="0"/>
              </a:spcAft>
              <a:buClr>
                <a:schemeClr val="dk1"/>
              </a:buClr>
              <a:buSzPts val="2000"/>
              <a:buFont typeface="Times New Roman"/>
              <a:buChar char="»"/>
              <a:defRPr sz="2000"/>
            </a:lvl8pPr>
            <a:lvl9pPr marL="4114800" lvl="8" indent="-355600" algn="l" rtl="0">
              <a:spcBef>
                <a:spcPts val="400"/>
              </a:spcBef>
              <a:spcAft>
                <a:spcPts val="0"/>
              </a:spcAft>
              <a:buClr>
                <a:schemeClr val="dk1"/>
              </a:buClr>
              <a:buSzPts val="2000"/>
              <a:buFont typeface="Times New Roman"/>
              <a:buChar char="»"/>
              <a:defRPr sz="2000"/>
            </a:lvl9pPr>
          </a:lstStyle>
          <a:p>
            <a:endParaRPr/>
          </a:p>
        </p:txBody>
      </p:sp>
      <p:sp>
        <p:nvSpPr>
          <p:cNvPr id="256" name="Google Shape;256;p6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7"/>
        <p:cNvGrpSpPr/>
        <p:nvPr/>
      </p:nvGrpSpPr>
      <p:grpSpPr>
        <a:xfrm>
          <a:off x="0" y="0"/>
          <a:ext cx="0" cy="0"/>
          <a:chOff x="0" y="0"/>
          <a:chExt cx="0" cy="0"/>
        </a:xfrm>
      </p:grpSpPr>
      <p:sp>
        <p:nvSpPr>
          <p:cNvPr id="258" name="Google Shape;258;p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60" name="Google Shape;260;p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1"/>
        <p:cNvGrpSpPr/>
        <p:nvPr/>
      </p:nvGrpSpPr>
      <p:grpSpPr>
        <a:xfrm>
          <a:off x="0" y="0"/>
          <a:ext cx="0" cy="0"/>
          <a:chOff x="0" y="0"/>
          <a:chExt cx="0" cy="0"/>
        </a:xfrm>
      </p:grpSpPr>
      <p:sp>
        <p:nvSpPr>
          <p:cNvPr id="262" name="Google Shape;262;p62"/>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p62"/>
          <p:cNvSpPr txBox="1">
            <a:spLocks noGrp="1"/>
          </p:cNvSpPr>
          <p:nvPr>
            <p:ph type="body" idx="1"/>
          </p:nvPr>
        </p:nvSpPr>
        <p:spPr>
          <a:xfrm rot="5400000">
            <a:off x="2851150" y="152400"/>
            <a:ext cx="4114800" cy="77724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4"/>
        <p:cNvGrpSpPr/>
        <p:nvPr/>
      </p:nvGrpSpPr>
      <p:grpSpPr>
        <a:xfrm>
          <a:off x="0" y="0"/>
          <a:ext cx="0" cy="0"/>
          <a:chOff x="0" y="0"/>
          <a:chExt cx="0" cy="0"/>
        </a:xfrm>
      </p:grpSpPr>
      <p:sp>
        <p:nvSpPr>
          <p:cNvPr id="265" name="Google Shape;265;p63"/>
          <p:cNvSpPr txBox="1">
            <a:spLocks noGrp="1"/>
          </p:cNvSpPr>
          <p:nvPr>
            <p:ph type="title"/>
          </p:nvPr>
        </p:nvSpPr>
        <p:spPr>
          <a:xfrm rot="5400000">
            <a:off x="5231650" y="2532813"/>
            <a:ext cx="5183100" cy="19431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6" name="Google Shape;266;p63"/>
          <p:cNvSpPr txBox="1">
            <a:spLocks noGrp="1"/>
          </p:cNvSpPr>
          <p:nvPr>
            <p:ph type="body" idx="1"/>
          </p:nvPr>
        </p:nvSpPr>
        <p:spPr>
          <a:xfrm rot="5400000">
            <a:off x="1269250" y="665913"/>
            <a:ext cx="5183100" cy="56769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sz="4000"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lvl="0" indent="-228600" algn="l" rtl="0">
              <a:spcBef>
                <a:spcPts val="400"/>
              </a:spcBef>
              <a:spcAft>
                <a:spcPts val="0"/>
              </a:spcAft>
              <a:buClr>
                <a:schemeClr val="dk1"/>
              </a:buClr>
              <a:buSzPts val="2000"/>
              <a:buFont typeface="Times New Roman"/>
              <a:buNone/>
              <a:defRPr sz="2000"/>
            </a:lvl1pPr>
            <a:lvl2pPr marL="914400" lvl="1" indent="-228600" algn="l" rtl="0">
              <a:spcBef>
                <a:spcPts val="360"/>
              </a:spcBef>
              <a:spcAft>
                <a:spcPts val="0"/>
              </a:spcAft>
              <a:buClr>
                <a:schemeClr val="dk1"/>
              </a:buClr>
              <a:buSzPts val="1800"/>
              <a:buFont typeface="Times New Roman"/>
              <a:buNone/>
              <a:defRPr sz="1800"/>
            </a:lvl2pPr>
            <a:lvl3pPr marL="1371600" lvl="2" indent="-228600" algn="l" rtl="0">
              <a:spcBef>
                <a:spcPts val="320"/>
              </a:spcBef>
              <a:spcAft>
                <a:spcPts val="0"/>
              </a:spcAft>
              <a:buClr>
                <a:schemeClr val="dk1"/>
              </a:buClr>
              <a:buSzPts val="1600"/>
              <a:buFont typeface="Times New Roman"/>
              <a:buNone/>
              <a:defRPr sz="1600"/>
            </a:lvl3pPr>
            <a:lvl4pPr marL="1828800" lvl="3" indent="-228600" algn="l" rtl="0">
              <a:spcBef>
                <a:spcPts val="280"/>
              </a:spcBef>
              <a:spcAft>
                <a:spcPts val="0"/>
              </a:spcAft>
              <a:buClr>
                <a:schemeClr val="dk1"/>
              </a:buClr>
              <a:buSzPts val="1400"/>
              <a:buFont typeface="Times New Roman"/>
              <a:buNone/>
              <a:defRPr sz="1400"/>
            </a:lvl4pPr>
            <a:lvl5pPr marL="2286000" lvl="4" indent="-228600" algn="l" rtl="0">
              <a:spcBef>
                <a:spcPts val="280"/>
              </a:spcBef>
              <a:spcAft>
                <a:spcPts val="0"/>
              </a:spcAft>
              <a:buClr>
                <a:schemeClr val="dk1"/>
              </a:buClr>
              <a:buSzPts val="1400"/>
              <a:buFont typeface="Times New Roman"/>
              <a:buNone/>
              <a:defRPr sz="1400"/>
            </a:lvl5pPr>
            <a:lvl6pPr marL="2743200" lvl="5" indent="-228600" algn="l" rtl="0">
              <a:spcBef>
                <a:spcPts val="280"/>
              </a:spcBef>
              <a:spcAft>
                <a:spcPts val="0"/>
              </a:spcAft>
              <a:buClr>
                <a:schemeClr val="dk1"/>
              </a:buClr>
              <a:buSzPts val="1400"/>
              <a:buFont typeface="Times New Roman"/>
              <a:buNone/>
              <a:defRPr sz="1400"/>
            </a:lvl6pPr>
            <a:lvl7pPr marL="3200400" lvl="6" indent="-228600" algn="l" rtl="0">
              <a:spcBef>
                <a:spcPts val="280"/>
              </a:spcBef>
              <a:spcAft>
                <a:spcPts val="0"/>
              </a:spcAft>
              <a:buClr>
                <a:schemeClr val="dk1"/>
              </a:buClr>
              <a:buSzPts val="1400"/>
              <a:buFont typeface="Times New Roman"/>
              <a:buNone/>
              <a:defRPr sz="1400"/>
            </a:lvl7pPr>
            <a:lvl8pPr marL="3657600" lvl="7" indent="-228600" algn="l" rtl="0">
              <a:spcBef>
                <a:spcPts val="280"/>
              </a:spcBef>
              <a:spcAft>
                <a:spcPts val="0"/>
              </a:spcAft>
              <a:buClr>
                <a:schemeClr val="dk1"/>
              </a:buClr>
              <a:buSzPts val="1400"/>
              <a:buFont typeface="Times New Roman"/>
              <a:buNone/>
              <a:defRPr sz="1400"/>
            </a:lvl8pPr>
            <a:lvl9pPr marL="4114800" lvl="8" indent="-228600" algn="l" rtl="0">
              <a:spcBef>
                <a:spcPts val="280"/>
              </a:spcBef>
              <a:spcAft>
                <a:spcPts val="0"/>
              </a:spcAft>
              <a:buClr>
                <a:schemeClr val="dk1"/>
              </a:buClr>
              <a:buSzPts val="1400"/>
              <a:buFont typeface="Times New Roman"/>
              <a:buNone/>
              <a:defRPr sz="1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9"/>
          <p:cNvSpPr txBox="1">
            <a:spLocks noGrp="1"/>
          </p:cNvSpPr>
          <p:nvPr>
            <p:ph type="body" idx="1"/>
          </p:nvPr>
        </p:nvSpPr>
        <p:spPr>
          <a:xfrm>
            <a:off x="1022350" y="1981200"/>
            <a:ext cx="38100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
        <p:nvSpPr>
          <p:cNvPr id="135" name="Google Shape;135;p29"/>
          <p:cNvSpPr txBox="1">
            <a:spLocks noGrp="1"/>
          </p:cNvSpPr>
          <p:nvPr>
            <p:ph type="body" idx="2"/>
          </p:nvPr>
        </p:nvSpPr>
        <p:spPr>
          <a:xfrm>
            <a:off x="4984750" y="1981200"/>
            <a:ext cx="3810000" cy="41148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139" name="Google Shape;139;p3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
        <p:nvSpPr>
          <p:cNvPr id="140" name="Google Shape;140;p30"/>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Font typeface="Times New Roman"/>
              <a:buNone/>
              <a:defRPr sz="2400" b="1"/>
            </a:lvl1pPr>
            <a:lvl2pPr marL="914400" lvl="1" indent="-228600" algn="l" rtl="0">
              <a:spcBef>
                <a:spcPts val="400"/>
              </a:spcBef>
              <a:spcAft>
                <a:spcPts val="0"/>
              </a:spcAft>
              <a:buClr>
                <a:schemeClr val="dk1"/>
              </a:buClr>
              <a:buSzPts val="2000"/>
              <a:buFont typeface="Times New Roman"/>
              <a:buNone/>
              <a:defRPr sz="2000" b="1"/>
            </a:lvl2pPr>
            <a:lvl3pPr marL="1371600" lvl="2" indent="-228600" algn="l" rtl="0">
              <a:spcBef>
                <a:spcPts val="360"/>
              </a:spcBef>
              <a:spcAft>
                <a:spcPts val="0"/>
              </a:spcAft>
              <a:buClr>
                <a:schemeClr val="dk1"/>
              </a:buClr>
              <a:buSzPts val="1800"/>
              <a:buFont typeface="Times New Roman"/>
              <a:buNone/>
              <a:defRPr sz="1800" b="1"/>
            </a:lvl3pPr>
            <a:lvl4pPr marL="1828800" lvl="3" indent="-228600" algn="l" rtl="0">
              <a:spcBef>
                <a:spcPts val="320"/>
              </a:spcBef>
              <a:spcAft>
                <a:spcPts val="0"/>
              </a:spcAft>
              <a:buClr>
                <a:schemeClr val="dk1"/>
              </a:buClr>
              <a:buSzPts val="1600"/>
              <a:buFont typeface="Times New Roman"/>
              <a:buNone/>
              <a:defRPr sz="1600" b="1"/>
            </a:lvl4pPr>
            <a:lvl5pPr marL="2286000" lvl="4" indent="-228600" algn="l" rtl="0">
              <a:spcBef>
                <a:spcPts val="320"/>
              </a:spcBef>
              <a:spcAft>
                <a:spcPts val="0"/>
              </a:spcAft>
              <a:buClr>
                <a:schemeClr val="dk1"/>
              </a:buClr>
              <a:buSzPts val="1600"/>
              <a:buFont typeface="Times New Roman"/>
              <a:buNone/>
              <a:defRPr sz="1600" b="1"/>
            </a:lvl5pPr>
            <a:lvl6pPr marL="2743200" lvl="5" indent="-228600" algn="l" rtl="0">
              <a:spcBef>
                <a:spcPts val="320"/>
              </a:spcBef>
              <a:spcAft>
                <a:spcPts val="0"/>
              </a:spcAft>
              <a:buClr>
                <a:schemeClr val="dk1"/>
              </a:buClr>
              <a:buSzPts val="1600"/>
              <a:buFont typeface="Times New Roman"/>
              <a:buNone/>
              <a:defRPr sz="1600" b="1"/>
            </a:lvl6pPr>
            <a:lvl7pPr marL="3200400" lvl="6" indent="-228600" algn="l" rtl="0">
              <a:spcBef>
                <a:spcPts val="320"/>
              </a:spcBef>
              <a:spcAft>
                <a:spcPts val="0"/>
              </a:spcAft>
              <a:buClr>
                <a:schemeClr val="dk1"/>
              </a:buClr>
              <a:buSzPts val="1600"/>
              <a:buFont typeface="Times New Roman"/>
              <a:buNone/>
              <a:defRPr sz="1600" b="1"/>
            </a:lvl7pPr>
            <a:lvl8pPr marL="3657600" lvl="7" indent="-228600" algn="l" rtl="0">
              <a:spcBef>
                <a:spcPts val="320"/>
              </a:spcBef>
              <a:spcAft>
                <a:spcPts val="0"/>
              </a:spcAft>
              <a:buClr>
                <a:schemeClr val="dk1"/>
              </a:buClr>
              <a:buSzPts val="1600"/>
              <a:buFont typeface="Times New Roman"/>
              <a:buNone/>
              <a:defRPr sz="1600" b="1"/>
            </a:lvl8pPr>
            <a:lvl9pPr marL="4114800" lvl="8" indent="-228600" algn="l" rtl="0">
              <a:spcBef>
                <a:spcPts val="320"/>
              </a:spcBef>
              <a:spcAft>
                <a:spcPts val="0"/>
              </a:spcAft>
              <a:buClr>
                <a:schemeClr val="dk1"/>
              </a:buClr>
              <a:buSzPts val="1600"/>
              <a:buFont typeface="Times New Roman"/>
              <a:buNone/>
              <a:defRPr sz="1600" b="1"/>
            </a:lvl9pPr>
          </a:lstStyle>
          <a:p>
            <a:endParaRPr/>
          </a:p>
        </p:txBody>
      </p:sp>
      <p:sp>
        <p:nvSpPr>
          <p:cNvPr id="141" name="Google Shape;141;p30"/>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Font typeface="Times New Roman"/>
              <a:buChar char="•"/>
              <a:defRPr sz="2400"/>
            </a:lvl1pPr>
            <a:lvl2pPr marL="914400" lvl="1" indent="-355600" algn="l" rtl="0">
              <a:spcBef>
                <a:spcPts val="400"/>
              </a:spcBef>
              <a:spcAft>
                <a:spcPts val="0"/>
              </a:spcAft>
              <a:buClr>
                <a:schemeClr val="dk1"/>
              </a:buClr>
              <a:buSzPts val="2000"/>
              <a:buFont typeface="Times New Roman"/>
              <a:buChar char="–"/>
              <a:defRPr sz="2000"/>
            </a:lvl2pPr>
            <a:lvl3pPr marL="1371600" lvl="2" indent="-342900" algn="l" rtl="0">
              <a:spcBef>
                <a:spcPts val="360"/>
              </a:spcBef>
              <a:spcAft>
                <a:spcPts val="0"/>
              </a:spcAft>
              <a:buClr>
                <a:schemeClr val="dk1"/>
              </a:buClr>
              <a:buSzPts val="1800"/>
              <a:buFont typeface="Times New Roman"/>
              <a:buChar char="•"/>
              <a:defRPr sz="1800"/>
            </a:lvl3pPr>
            <a:lvl4pPr marL="1828800" lvl="3" indent="-330200" algn="l" rtl="0">
              <a:spcBef>
                <a:spcPts val="320"/>
              </a:spcBef>
              <a:spcAft>
                <a:spcPts val="0"/>
              </a:spcAft>
              <a:buClr>
                <a:schemeClr val="dk1"/>
              </a:buClr>
              <a:buSzPts val="1600"/>
              <a:buFont typeface="Times New Roman"/>
              <a:buChar char="–"/>
              <a:defRPr sz="1600"/>
            </a:lvl4pPr>
            <a:lvl5pPr marL="2286000" lvl="4" indent="-330200" algn="l" rtl="0">
              <a:spcBef>
                <a:spcPts val="320"/>
              </a:spcBef>
              <a:spcAft>
                <a:spcPts val="0"/>
              </a:spcAft>
              <a:buClr>
                <a:schemeClr val="dk1"/>
              </a:buClr>
              <a:buSzPts val="1600"/>
              <a:buFont typeface="Times New Roman"/>
              <a:buChar char="»"/>
              <a:defRPr sz="1600"/>
            </a:lvl5pPr>
            <a:lvl6pPr marL="2743200" lvl="5" indent="-330200" algn="l" rtl="0">
              <a:spcBef>
                <a:spcPts val="320"/>
              </a:spcBef>
              <a:spcAft>
                <a:spcPts val="0"/>
              </a:spcAft>
              <a:buClr>
                <a:schemeClr val="dk1"/>
              </a:buClr>
              <a:buSzPts val="1600"/>
              <a:buFont typeface="Times New Roman"/>
              <a:buChar char="»"/>
              <a:defRPr sz="1600"/>
            </a:lvl6pPr>
            <a:lvl7pPr marL="3200400" lvl="6" indent="-330200" algn="l" rtl="0">
              <a:spcBef>
                <a:spcPts val="320"/>
              </a:spcBef>
              <a:spcAft>
                <a:spcPts val="0"/>
              </a:spcAft>
              <a:buClr>
                <a:schemeClr val="dk1"/>
              </a:buClr>
              <a:buSzPts val="1600"/>
              <a:buFont typeface="Times New Roman"/>
              <a:buChar char="»"/>
              <a:defRPr sz="1600"/>
            </a:lvl7pPr>
            <a:lvl8pPr marL="3657600" lvl="7" indent="-330200" algn="l" rtl="0">
              <a:spcBef>
                <a:spcPts val="320"/>
              </a:spcBef>
              <a:spcAft>
                <a:spcPts val="0"/>
              </a:spcAft>
              <a:buClr>
                <a:schemeClr val="dk1"/>
              </a:buClr>
              <a:buSzPts val="1600"/>
              <a:buFont typeface="Times New Roman"/>
              <a:buChar char="»"/>
              <a:defRPr sz="1600"/>
            </a:lvl8pPr>
            <a:lvl9pPr marL="4114800" lvl="8" indent="-330200" algn="l" rtl="0">
              <a:spcBef>
                <a:spcPts val="320"/>
              </a:spcBef>
              <a:spcAft>
                <a:spcPts val="0"/>
              </a:spcAft>
              <a:buClr>
                <a:schemeClr val="dk1"/>
              </a:buClr>
              <a:buSzPts val="1600"/>
              <a:buFont typeface="Times New Roman"/>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31"/>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32"/>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32"/>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lvl="0" indent="-431800" algn="l" rtl="0">
              <a:spcBef>
                <a:spcPts val="640"/>
              </a:spcBef>
              <a:spcAft>
                <a:spcPts val="0"/>
              </a:spcAft>
              <a:buClr>
                <a:schemeClr val="dk1"/>
              </a:buClr>
              <a:buSzPts val="3200"/>
              <a:buFont typeface="Times New Roman"/>
              <a:buChar char="•"/>
              <a:defRPr sz="3200"/>
            </a:lvl1pPr>
            <a:lvl2pPr marL="914400" lvl="1" indent="-406400" algn="l" rtl="0">
              <a:spcBef>
                <a:spcPts val="560"/>
              </a:spcBef>
              <a:spcAft>
                <a:spcPts val="0"/>
              </a:spcAft>
              <a:buClr>
                <a:schemeClr val="dk1"/>
              </a:buClr>
              <a:buSzPts val="2800"/>
              <a:buFont typeface="Times New Roman"/>
              <a:buChar char="–"/>
              <a:defRPr sz="2800"/>
            </a:lvl2pPr>
            <a:lvl3pPr marL="1371600" lvl="2" indent="-381000" algn="l" rtl="0">
              <a:spcBef>
                <a:spcPts val="480"/>
              </a:spcBef>
              <a:spcAft>
                <a:spcPts val="0"/>
              </a:spcAft>
              <a:buClr>
                <a:schemeClr val="dk1"/>
              </a:buClr>
              <a:buSzPts val="2400"/>
              <a:buFont typeface="Times New Roman"/>
              <a:buChar char="•"/>
              <a:defRPr sz="2400"/>
            </a:lvl3pPr>
            <a:lvl4pPr marL="1828800" lvl="3" indent="-355600" algn="l" rtl="0">
              <a:spcBef>
                <a:spcPts val="400"/>
              </a:spcBef>
              <a:spcAft>
                <a:spcPts val="0"/>
              </a:spcAft>
              <a:buClr>
                <a:schemeClr val="dk1"/>
              </a:buClr>
              <a:buSzPts val="2000"/>
              <a:buFont typeface="Times New Roman"/>
              <a:buChar char="–"/>
              <a:defRPr sz="2000"/>
            </a:lvl4pPr>
            <a:lvl5pPr marL="2286000" lvl="4" indent="-355600" algn="l" rtl="0">
              <a:spcBef>
                <a:spcPts val="400"/>
              </a:spcBef>
              <a:spcAft>
                <a:spcPts val="0"/>
              </a:spcAft>
              <a:buClr>
                <a:schemeClr val="dk1"/>
              </a:buClr>
              <a:buSzPts val="2000"/>
              <a:buFont typeface="Times New Roman"/>
              <a:buChar char="»"/>
              <a:defRPr sz="2000"/>
            </a:lvl5pPr>
            <a:lvl6pPr marL="2743200" lvl="5" indent="-355600" algn="l" rtl="0">
              <a:spcBef>
                <a:spcPts val="400"/>
              </a:spcBef>
              <a:spcAft>
                <a:spcPts val="0"/>
              </a:spcAft>
              <a:buClr>
                <a:schemeClr val="dk1"/>
              </a:buClr>
              <a:buSzPts val="2000"/>
              <a:buFont typeface="Times New Roman"/>
              <a:buChar char="»"/>
              <a:defRPr sz="2000"/>
            </a:lvl6pPr>
            <a:lvl7pPr marL="3200400" lvl="6" indent="-355600" algn="l" rtl="0">
              <a:spcBef>
                <a:spcPts val="400"/>
              </a:spcBef>
              <a:spcAft>
                <a:spcPts val="0"/>
              </a:spcAft>
              <a:buClr>
                <a:schemeClr val="dk1"/>
              </a:buClr>
              <a:buSzPts val="2000"/>
              <a:buFont typeface="Times New Roman"/>
              <a:buChar char="»"/>
              <a:defRPr sz="2000"/>
            </a:lvl7pPr>
            <a:lvl8pPr marL="3657600" lvl="7" indent="-355600" algn="l" rtl="0">
              <a:spcBef>
                <a:spcPts val="400"/>
              </a:spcBef>
              <a:spcAft>
                <a:spcPts val="0"/>
              </a:spcAft>
              <a:buClr>
                <a:schemeClr val="dk1"/>
              </a:buClr>
              <a:buSzPts val="2000"/>
              <a:buFont typeface="Times New Roman"/>
              <a:buChar char="»"/>
              <a:defRPr sz="2000"/>
            </a:lvl8pPr>
            <a:lvl9pPr marL="4114800" lvl="8" indent="-355600" algn="l" rtl="0">
              <a:spcBef>
                <a:spcPts val="400"/>
              </a:spcBef>
              <a:spcAft>
                <a:spcPts val="0"/>
              </a:spcAft>
              <a:buClr>
                <a:schemeClr val="dk1"/>
              </a:buClr>
              <a:buSzPts val="2000"/>
              <a:buFont typeface="Times New Roman"/>
              <a:buChar char="»"/>
              <a:defRPr sz="2000"/>
            </a:lvl9pPr>
          </a:lstStyle>
          <a:p>
            <a:endParaRPr/>
          </a:p>
        </p:txBody>
      </p:sp>
      <p:sp>
        <p:nvSpPr>
          <p:cNvPr id="147" name="Google Shape;147;p3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3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51" name="Google Shape;151;p3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Font typeface="Times New Roman"/>
              <a:buNone/>
              <a:defRPr sz="1400"/>
            </a:lvl1pPr>
            <a:lvl2pPr marL="914400" lvl="1" indent="-228600" algn="l" rtl="0">
              <a:spcBef>
                <a:spcPts val="240"/>
              </a:spcBef>
              <a:spcAft>
                <a:spcPts val="0"/>
              </a:spcAft>
              <a:buClr>
                <a:schemeClr val="dk1"/>
              </a:buClr>
              <a:buSzPts val="1200"/>
              <a:buFont typeface="Times New Roman"/>
              <a:buNone/>
              <a:defRPr sz="1200"/>
            </a:lvl2pPr>
            <a:lvl3pPr marL="1371600" lvl="2" indent="-228600" algn="l" rtl="0">
              <a:spcBef>
                <a:spcPts val="200"/>
              </a:spcBef>
              <a:spcAft>
                <a:spcPts val="0"/>
              </a:spcAft>
              <a:buClr>
                <a:schemeClr val="dk1"/>
              </a:buClr>
              <a:buSzPts val="1000"/>
              <a:buFont typeface="Times New Roman"/>
              <a:buNone/>
              <a:defRPr sz="1000"/>
            </a:lvl3pPr>
            <a:lvl4pPr marL="1828800" lvl="3" indent="-228600" algn="l" rtl="0">
              <a:spcBef>
                <a:spcPts val="180"/>
              </a:spcBef>
              <a:spcAft>
                <a:spcPts val="0"/>
              </a:spcAft>
              <a:buClr>
                <a:schemeClr val="dk1"/>
              </a:buClr>
              <a:buSzPts val="900"/>
              <a:buFont typeface="Times New Roman"/>
              <a:buNone/>
              <a:defRPr sz="900"/>
            </a:lvl4pPr>
            <a:lvl5pPr marL="2286000" lvl="4" indent="-228600" algn="l" rtl="0">
              <a:spcBef>
                <a:spcPts val="180"/>
              </a:spcBef>
              <a:spcAft>
                <a:spcPts val="0"/>
              </a:spcAft>
              <a:buClr>
                <a:schemeClr val="dk1"/>
              </a:buClr>
              <a:buSzPts val="900"/>
              <a:buFont typeface="Times New Roman"/>
              <a:buNone/>
              <a:defRPr sz="900"/>
            </a:lvl5pPr>
            <a:lvl6pPr marL="2743200" lvl="5" indent="-228600" algn="l" rtl="0">
              <a:spcBef>
                <a:spcPts val="180"/>
              </a:spcBef>
              <a:spcAft>
                <a:spcPts val="0"/>
              </a:spcAft>
              <a:buClr>
                <a:schemeClr val="dk1"/>
              </a:buClr>
              <a:buSzPts val="900"/>
              <a:buFont typeface="Times New Roman"/>
              <a:buNone/>
              <a:defRPr sz="900"/>
            </a:lvl6pPr>
            <a:lvl7pPr marL="3200400" lvl="6" indent="-228600" algn="l" rtl="0">
              <a:spcBef>
                <a:spcPts val="180"/>
              </a:spcBef>
              <a:spcAft>
                <a:spcPts val="0"/>
              </a:spcAft>
              <a:buClr>
                <a:schemeClr val="dk1"/>
              </a:buClr>
              <a:buSzPts val="900"/>
              <a:buFont typeface="Times New Roman"/>
              <a:buNone/>
              <a:defRPr sz="900"/>
            </a:lvl7pPr>
            <a:lvl8pPr marL="3657600" lvl="7" indent="-228600" algn="l" rtl="0">
              <a:spcBef>
                <a:spcPts val="180"/>
              </a:spcBef>
              <a:spcAft>
                <a:spcPts val="0"/>
              </a:spcAft>
              <a:buClr>
                <a:schemeClr val="dk1"/>
              </a:buClr>
              <a:buSzPts val="900"/>
              <a:buFont typeface="Times New Roman"/>
              <a:buNone/>
              <a:defRPr sz="900"/>
            </a:lvl8pPr>
            <a:lvl9pPr marL="4114800" lvl="8" indent="-228600" algn="l" rtl="0">
              <a:spcBef>
                <a:spcPts val="180"/>
              </a:spcBef>
              <a:spcAft>
                <a:spcPts val="0"/>
              </a:spcAft>
              <a:buClr>
                <a:schemeClr val="dk1"/>
              </a:buClr>
              <a:buSzPts val="900"/>
              <a:buFont typeface="Times New Roman"/>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jp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jp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1pPr>
            <a:lvl2pPr marR="0" lvl="1"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9pPr>
          </a:lstStyle>
          <a:p>
            <a:endParaRPr/>
          </a:p>
        </p:txBody>
      </p:sp>
      <p:sp>
        <p:nvSpPr>
          <p:cNvPr id="115" name="Google Shape;115;p24"/>
          <p:cNvSpPr txBox="1">
            <a:spLocks noGrp="1"/>
          </p:cNvSpPr>
          <p:nvPr>
            <p:ph type="body" idx="1"/>
          </p:nvPr>
        </p:nvSpPr>
        <p:spPr>
          <a:xfrm>
            <a:off x="1022350" y="1981200"/>
            <a:ext cx="7772400" cy="41148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chemeClr val="dk1"/>
              </a:buClr>
              <a:buSzPts val="2200"/>
              <a:buFont typeface="Times New Roman"/>
              <a:buChar char="•"/>
              <a:defRPr sz="22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5pPr>
            <a:lvl6pPr marL="2743200" marR="0" lvl="5"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9pPr>
          </a:lstStyle>
          <a:p>
            <a:endParaRPr/>
          </a:p>
        </p:txBody>
      </p:sp>
      <p:pic>
        <p:nvPicPr>
          <p:cNvPr id="116" name="Google Shape;116;p24" descr="njit_Admin_footer_PPT"/>
          <p:cNvPicPr preferRelativeResize="0"/>
          <p:nvPr/>
        </p:nvPicPr>
        <p:blipFill rotWithShape="1">
          <a:blip r:embed="rId18">
            <a:alphaModFix/>
          </a:blip>
          <a:srcRect/>
          <a:stretch/>
        </p:blipFill>
        <p:spPr>
          <a:xfrm>
            <a:off x="0" y="6069013"/>
            <a:ext cx="9188450" cy="803275"/>
          </a:xfrm>
          <a:prstGeom prst="rect">
            <a:avLst/>
          </a:prstGeom>
          <a:noFill/>
          <a:ln>
            <a:noFill/>
          </a:ln>
        </p:spPr>
      </p:pic>
      <p:sp>
        <p:nvSpPr>
          <p:cNvPr id="117" name="Google Shape;117;p24"/>
          <p:cNvSpPr txBox="1"/>
          <p:nvPr/>
        </p:nvSpPr>
        <p:spPr>
          <a:xfrm>
            <a:off x="3384550" y="6129338"/>
            <a:ext cx="35655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i="1" u="none" strike="noStrike" cap="none">
                <a:solidFill>
                  <a:srgbClr val="F8F2DA"/>
                </a:solidFill>
                <a:latin typeface="Arial"/>
                <a:ea typeface="Arial"/>
                <a:cs typeface="Arial"/>
                <a:sym typeface="Arial"/>
              </a:rPr>
              <a:t>Big Bear Solar Observatory </a:t>
            </a:r>
            <a:endParaRPr/>
          </a:p>
        </p:txBody>
      </p:sp>
      <p:pic>
        <p:nvPicPr>
          <p:cNvPr id="118" name="Google Shape;118;p24" descr="bbso-new-logo"/>
          <p:cNvPicPr preferRelativeResize="0"/>
          <p:nvPr/>
        </p:nvPicPr>
        <p:blipFill rotWithShape="1">
          <a:blip r:embed="rId19">
            <a:alphaModFix/>
          </a:blip>
          <a:srcRect/>
          <a:stretch/>
        </p:blipFill>
        <p:spPr>
          <a:xfrm>
            <a:off x="8153400" y="152400"/>
            <a:ext cx="914400"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71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40"/>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1pPr>
            <a:lvl2pPr marR="0" lvl="1"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9pPr>
          </a:lstStyle>
          <a:p>
            <a:endParaRPr/>
          </a:p>
        </p:txBody>
      </p:sp>
      <p:sp>
        <p:nvSpPr>
          <p:cNvPr id="179" name="Google Shape;179;p40"/>
          <p:cNvSpPr txBox="1">
            <a:spLocks noGrp="1"/>
          </p:cNvSpPr>
          <p:nvPr>
            <p:ph type="body" idx="1"/>
          </p:nvPr>
        </p:nvSpPr>
        <p:spPr>
          <a:xfrm>
            <a:off x="1022350" y="1981200"/>
            <a:ext cx="7772400" cy="41148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chemeClr val="dk1"/>
              </a:buClr>
              <a:buSzPts val="2200"/>
              <a:buFont typeface="Times New Roman"/>
              <a:buChar char="•"/>
              <a:defRPr sz="22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5pPr>
            <a:lvl6pPr marL="2743200" marR="0" lvl="5"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9pPr>
          </a:lstStyle>
          <a:p>
            <a:endParaRPr/>
          </a:p>
        </p:txBody>
      </p:sp>
      <p:pic>
        <p:nvPicPr>
          <p:cNvPr id="180" name="Google Shape;180;p40" descr="njit_Admin_footer_PPT"/>
          <p:cNvPicPr preferRelativeResize="0"/>
          <p:nvPr/>
        </p:nvPicPr>
        <p:blipFill rotWithShape="1">
          <a:blip r:embed="rId13">
            <a:alphaModFix/>
          </a:blip>
          <a:srcRect/>
          <a:stretch/>
        </p:blipFill>
        <p:spPr>
          <a:xfrm>
            <a:off x="0" y="6069013"/>
            <a:ext cx="9188450" cy="803275"/>
          </a:xfrm>
          <a:prstGeom prst="rect">
            <a:avLst/>
          </a:prstGeom>
          <a:noFill/>
          <a:ln>
            <a:noFill/>
          </a:ln>
        </p:spPr>
      </p:pic>
      <p:sp>
        <p:nvSpPr>
          <p:cNvPr id="181" name="Google Shape;181;p40"/>
          <p:cNvSpPr txBox="1"/>
          <p:nvPr/>
        </p:nvSpPr>
        <p:spPr>
          <a:xfrm>
            <a:off x="3384550" y="6129338"/>
            <a:ext cx="35655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i="1" u="none" strike="noStrike" cap="none">
                <a:solidFill>
                  <a:srgbClr val="F8F2DA"/>
                </a:solidFill>
                <a:latin typeface="Arial"/>
                <a:ea typeface="Arial"/>
                <a:cs typeface="Arial"/>
                <a:sym typeface="Arial"/>
              </a:rPr>
              <a:t>Big Bear Solar Observatory </a:t>
            </a:r>
            <a:endParaRPr/>
          </a:p>
        </p:txBody>
      </p:sp>
      <p:pic>
        <p:nvPicPr>
          <p:cNvPr id="182" name="Google Shape;182;p40" descr="bbso-new-logo"/>
          <p:cNvPicPr preferRelativeResize="0"/>
          <p:nvPr/>
        </p:nvPicPr>
        <p:blipFill rotWithShape="1">
          <a:blip r:embed="rId14">
            <a:alphaModFix/>
          </a:blip>
          <a:srcRect/>
          <a:stretch/>
        </p:blipFill>
        <p:spPr>
          <a:xfrm>
            <a:off x="8153400" y="152400"/>
            <a:ext cx="914400"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52"/>
          <p:cNvSpPr txBox="1">
            <a:spLocks noGrp="1"/>
          </p:cNvSpPr>
          <p:nvPr>
            <p:ph type="title"/>
          </p:nvPr>
        </p:nvSpPr>
        <p:spPr>
          <a:xfrm>
            <a:off x="1022350" y="912813"/>
            <a:ext cx="77724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1pPr>
            <a:lvl2pPr marR="0" lvl="1"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3800" b="0" i="0" u="none" strike="noStrike" cap="none">
                <a:solidFill>
                  <a:schemeClr val="dk2"/>
                </a:solidFill>
                <a:latin typeface="Times New Roman"/>
                <a:ea typeface="Times New Roman"/>
                <a:cs typeface="Times New Roman"/>
                <a:sym typeface="Times New Roman"/>
              </a:defRPr>
            </a:lvl9pPr>
          </a:lstStyle>
          <a:p>
            <a:endParaRPr/>
          </a:p>
        </p:txBody>
      </p:sp>
      <p:sp>
        <p:nvSpPr>
          <p:cNvPr id="224" name="Google Shape;224;p52"/>
          <p:cNvSpPr txBox="1">
            <a:spLocks noGrp="1"/>
          </p:cNvSpPr>
          <p:nvPr>
            <p:ph type="body" idx="1"/>
          </p:nvPr>
        </p:nvSpPr>
        <p:spPr>
          <a:xfrm>
            <a:off x="1022350" y="1981200"/>
            <a:ext cx="7772400" cy="41148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chemeClr val="dk1"/>
              </a:buClr>
              <a:buSzPts val="2200"/>
              <a:buFont typeface="Times New Roman"/>
              <a:buChar char="•"/>
              <a:defRPr sz="22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5pPr>
            <a:lvl6pPr marL="2743200" marR="0" lvl="5"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spcBef>
                <a:spcPts val="280"/>
              </a:spcBef>
              <a:spcAft>
                <a:spcPts val="0"/>
              </a:spcAft>
              <a:buClr>
                <a:schemeClr val="dk1"/>
              </a:buClr>
              <a:buSzPts val="1400"/>
              <a:buFont typeface="Times New Roman"/>
              <a:buChar char="»"/>
              <a:defRPr sz="1400" b="0" i="0" u="none" strike="noStrike" cap="none">
                <a:solidFill>
                  <a:schemeClr val="dk1"/>
                </a:solidFill>
                <a:latin typeface="Times New Roman"/>
                <a:ea typeface="Times New Roman"/>
                <a:cs typeface="Times New Roman"/>
                <a:sym typeface="Times New Roman"/>
              </a:defRPr>
            </a:lvl9pPr>
          </a:lstStyle>
          <a:p>
            <a:endParaRPr/>
          </a:p>
        </p:txBody>
      </p:sp>
      <p:pic>
        <p:nvPicPr>
          <p:cNvPr id="225" name="Google Shape;225;p52" descr="njit_Admin_footer_PPT"/>
          <p:cNvPicPr preferRelativeResize="0"/>
          <p:nvPr/>
        </p:nvPicPr>
        <p:blipFill rotWithShape="1">
          <a:blip r:embed="rId13">
            <a:alphaModFix/>
          </a:blip>
          <a:srcRect/>
          <a:stretch/>
        </p:blipFill>
        <p:spPr>
          <a:xfrm>
            <a:off x="0" y="6069013"/>
            <a:ext cx="9188450" cy="803275"/>
          </a:xfrm>
          <a:prstGeom prst="rect">
            <a:avLst/>
          </a:prstGeom>
          <a:noFill/>
          <a:ln>
            <a:noFill/>
          </a:ln>
        </p:spPr>
      </p:pic>
      <p:sp>
        <p:nvSpPr>
          <p:cNvPr id="226" name="Google Shape;226;p52"/>
          <p:cNvSpPr txBox="1"/>
          <p:nvPr/>
        </p:nvSpPr>
        <p:spPr>
          <a:xfrm>
            <a:off x="3384550" y="6129338"/>
            <a:ext cx="3565500" cy="36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i="1" u="none" strike="noStrike" cap="none">
                <a:solidFill>
                  <a:srgbClr val="F8F2DA"/>
                </a:solidFill>
                <a:latin typeface="Arial"/>
                <a:ea typeface="Arial"/>
                <a:cs typeface="Arial"/>
                <a:sym typeface="Arial"/>
              </a:rPr>
              <a:t>Big Bear Solar Observatory </a:t>
            </a:r>
            <a:endParaRPr/>
          </a:p>
        </p:txBody>
      </p:sp>
      <p:pic>
        <p:nvPicPr>
          <p:cNvPr id="227" name="Google Shape;227;p52" descr="bbso-new-logo"/>
          <p:cNvPicPr preferRelativeResize="0"/>
          <p:nvPr/>
        </p:nvPicPr>
        <p:blipFill rotWithShape="1">
          <a:blip r:embed="rId14">
            <a:alphaModFix/>
          </a:blip>
          <a:srcRect/>
          <a:stretch/>
        </p:blipFill>
        <p:spPr>
          <a:xfrm>
            <a:off x="8153400" y="152400"/>
            <a:ext cx="914400"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emf"/><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4.xml"/><Relationship Id="rId5"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notesSlide" Target="../notesSlides/notesSlide6.xml"/><Relationship Id="rId5" Type="http://schemas.openxmlformats.org/officeDocument/2006/relationships/image" Target="../media/image13.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g"/><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64"/>
          <p:cNvSpPr txBox="1">
            <a:spLocks noGrp="1"/>
          </p:cNvSpPr>
          <p:nvPr>
            <p:ph type="ctrTitle"/>
          </p:nvPr>
        </p:nvSpPr>
        <p:spPr>
          <a:xfrm>
            <a:off x="0" y="171900"/>
            <a:ext cx="8495700" cy="11430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000" b="1" dirty="0" smtClean="0">
                <a:solidFill>
                  <a:srgbClr val="FF6600"/>
                </a:solidFill>
                <a:latin typeface="Arial"/>
                <a:ea typeface="Arial"/>
                <a:cs typeface="Arial"/>
                <a:sym typeface="Arial"/>
              </a:rPr>
              <a:t>Present and Plans for Adaptive </a:t>
            </a:r>
            <a:r>
              <a:rPr lang="en-US" sz="3000" b="1" smtClean="0">
                <a:solidFill>
                  <a:srgbClr val="FF6600"/>
                </a:solidFill>
                <a:latin typeface="Arial"/>
                <a:ea typeface="Arial"/>
                <a:cs typeface="Arial"/>
                <a:sym typeface="Arial"/>
              </a:rPr>
              <a:t>Optics </a:t>
            </a:r>
            <a:r>
              <a:rPr lang="en" sz="3000" b="1" smtClean="0">
                <a:solidFill>
                  <a:srgbClr val="FF6600"/>
                </a:solidFill>
                <a:latin typeface="Arial"/>
                <a:ea typeface="Arial"/>
                <a:cs typeface="Arial"/>
                <a:sym typeface="Arial"/>
              </a:rPr>
              <a:t>with </a:t>
            </a:r>
            <a:r>
              <a:rPr lang="en" sz="3000" b="1" dirty="0">
                <a:solidFill>
                  <a:srgbClr val="FF6600"/>
                </a:solidFill>
                <a:latin typeface="Arial"/>
                <a:ea typeface="Arial"/>
                <a:cs typeface="Arial"/>
                <a:sym typeface="Arial"/>
              </a:rPr>
              <a:t>the 1.6 m Off-Axis Telescope in Big Bear</a:t>
            </a:r>
            <a:endParaRPr sz="3000" b="1" dirty="0">
              <a:solidFill>
                <a:srgbClr val="FF6600"/>
              </a:solidFill>
              <a:latin typeface="Arial"/>
              <a:ea typeface="Arial"/>
              <a:cs typeface="Arial"/>
              <a:sym typeface="Arial"/>
            </a:endParaRPr>
          </a:p>
        </p:txBody>
      </p:sp>
      <p:sp>
        <p:nvSpPr>
          <p:cNvPr id="273" name="Google Shape;273;p64"/>
          <p:cNvSpPr txBox="1">
            <a:spLocks noGrp="1"/>
          </p:cNvSpPr>
          <p:nvPr>
            <p:ph type="subTitle" idx="1"/>
          </p:nvPr>
        </p:nvSpPr>
        <p:spPr>
          <a:xfrm>
            <a:off x="1451600" y="1203300"/>
            <a:ext cx="5943600" cy="1579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Clr>
                <a:srgbClr val="FF0000"/>
              </a:buClr>
              <a:buSzPts val="1800"/>
              <a:buFont typeface="Tahoma"/>
              <a:buNone/>
            </a:pPr>
            <a:r>
              <a:rPr lang="en" sz="1400" b="1" i="1">
                <a:solidFill>
                  <a:srgbClr val="FF6600"/>
                </a:solidFill>
                <a:latin typeface="Arial"/>
                <a:ea typeface="Arial"/>
                <a:cs typeface="Arial"/>
                <a:sym typeface="Arial"/>
              </a:rPr>
              <a:t>Philip R. Goode</a:t>
            </a:r>
            <a:endParaRPr sz="1400" i="1">
              <a:solidFill>
                <a:srgbClr val="FF6600"/>
              </a:solidFill>
              <a:latin typeface="Arial"/>
              <a:ea typeface="Arial"/>
              <a:cs typeface="Arial"/>
              <a:sym typeface="Arial"/>
            </a:endParaRPr>
          </a:p>
          <a:p>
            <a:pPr marL="0" lvl="0" indent="0" algn="ctr" rtl="0">
              <a:spcBef>
                <a:spcPts val="360"/>
              </a:spcBef>
              <a:spcAft>
                <a:spcPts val="0"/>
              </a:spcAft>
              <a:buClr>
                <a:srgbClr val="FF0000"/>
              </a:buClr>
              <a:buSzPts val="1800"/>
              <a:buFont typeface="Tahoma"/>
              <a:buNone/>
            </a:pPr>
            <a:r>
              <a:rPr lang="en" sz="1400" b="1" i="1">
                <a:solidFill>
                  <a:srgbClr val="FF6600"/>
                </a:solidFill>
                <a:latin typeface="Arial"/>
                <a:ea typeface="Arial"/>
                <a:cs typeface="Arial"/>
                <a:sym typeface="Arial"/>
              </a:rPr>
              <a:t>Vasyl B. Yurchyshyn</a:t>
            </a:r>
            <a:endParaRPr sz="1400" b="1" i="1">
              <a:solidFill>
                <a:srgbClr val="FF6600"/>
              </a:solidFill>
              <a:latin typeface="Arial"/>
              <a:ea typeface="Arial"/>
              <a:cs typeface="Arial"/>
              <a:sym typeface="Arial"/>
            </a:endParaRPr>
          </a:p>
          <a:p>
            <a:pPr marL="0" lvl="0" indent="0" algn="ctr" rtl="0">
              <a:spcBef>
                <a:spcPts val="360"/>
              </a:spcBef>
              <a:spcAft>
                <a:spcPts val="0"/>
              </a:spcAft>
              <a:buClr>
                <a:srgbClr val="FF0000"/>
              </a:buClr>
              <a:buSzPts val="1800"/>
              <a:buFont typeface="Tahoma"/>
              <a:buNone/>
            </a:pPr>
            <a:r>
              <a:rPr lang="en" sz="1400" b="1" i="1">
                <a:solidFill>
                  <a:srgbClr val="FF6600"/>
                </a:solidFill>
                <a:latin typeface="Arial"/>
                <a:ea typeface="Arial"/>
                <a:cs typeface="Arial"/>
                <a:sym typeface="Arial"/>
              </a:rPr>
              <a:t>Big Bear Solar Observatory</a:t>
            </a:r>
            <a:endParaRPr sz="1400" i="1">
              <a:solidFill>
                <a:srgbClr val="FF6600"/>
              </a:solidFill>
              <a:latin typeface="Arial"/>
              <a:ea typeface="Arial"/>
              <a:cs typeface="Arial"/>
              <a:sym typeface="Arial"/>
            </a:endParaRPr>
          </a:p>
          <a:p>
            <a:pPr marL="0" lvl="0" indent="0" algn="ctr" rtl="0">
              <a:spcBef>
                <a:spcPts val="360"/>
              </a:spcBef>
              <a:spcAft>
                <a:spcPts val="0"/>
              </a:spcAft>
              <a:buClr>
                <a:srgbClr val="FF0000"/>
              </a:buClr>
              <a:buSzPts val="1800"/>
              <a:buFont typeface="Tahoma"/>
              <a:buNone/>
            </a:pPr>
            <a:r>
              <a:rPr lang="en" sz="1400" b="1" i="1">
                <a:solidFill>
                  <a:srgbClr val="FF6600"/>
                </a:solidFill>
                <a:latin typeface="Arial"/>
                <a:ea typeface="Arial"/>
                <a:cs typeface="Arial"/>
                <a:sym typeface="Arial"/>
              </a:rPr>
              <a:t>New Jersey Institute of Technology</a:t>
            </a:r>
            <a:endParaRPr sz="1400" i="1">
              <a:solidFill>
                <a:srgbClr val="FF6600"/>
              </a:solidFill>
              <a:latin typeface="Arial"/>
              <a:ea typeface="Arial"/>
              <a:cs typeface="Arial"/>
              <a:sym typeface="Arial"/>
            </a:endParaRPr>
          </a:p>
        </p:txBody>
      </p:sp>
      <p:pic>
        <p:nvPicPr>
          <p:cNvPr id="274" name="Google Shape;274;p64"/>
          <p:cNvPicPr preferRelativeResize="0"/>
          <p:nvPr/>
        </p:nvPicPr>
        <p:blipFill rotWithShape="1">
          <a:blip r:embed="rId3">
            <a:alphaModFix/>
          </a:blip>
          <a:srcRect/>
          <a:stretch/>
        </p:blipFill>
        <p:spPr>
          <a:xfrm>
            <a:off x="1680200" y="2275525"/>
            <a:ext cx="5486400" cy="3668713"/>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dirty="0" smtClean="0">
                <a:solidFill>
                  <a:srgbClr val="FF6600"/>
                </a:solidFill>
              </a:rPr>
              <a:t>Prominence (</a:t>
            </a:r>
            <a:r>
              <a:rPr lang="en-US" dirty="0" smtClean="0">
                <a:solidFill>
                  <a:srgbClr val="FF6600"/>
                </a:solidFill>
                <a:latin typeface="Symbol" charset="2"/>
                <a:cs typeface="Symbol" charset="2"/>
              </a:rPr>
              <a:t>Ha) AO</a:t>
            </a:r>
            <a:r>
              <a:rPr lang="en-US" dirty="0" smtClean="0">
                <a:solidFill>
                  <a:srgbClr val="FF6600"/>
                </a:solidFill>
              </a:rPr>
              <a:t> 13 May 2018</a:t>
            </a:r>
            <a:endParaRPr lang="en-US" dirty="0">
              <a:solidFill>
                <a:srgbClr val="FF6600"/>
              </a:solidFill>
            </a:endParaRPr>
          </a:p>
        </p:txBody>
      </p:sp>
      <p:pic>
        <p:nvPicPr>
          <p:cNvPr id="4" name="Content Placeholder 3" descr="bbso_har000_visi_20180513_211840z88_calib_mean_1-125_126-300_medfilt-2 (dragged).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49" r="-422" b="-355"/>
          <a:stretch/>
        </p:blipFill>
        <p:spPr>
          <a:xfrm>
            <a:off x="76200" y="1772497"/>
            <a:ext cx="4724400" cy="3713903"/>
          </a:xfrm>
        </p:spPr>
      </p:pic>
      <p:pic>
        <p:nvPicPr>
          <p:cNvPr id="5" name="Picture 4" descr="Prom_K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28800"/>
            <a:ext cx="4069682" cy="3771900"/>
          </a:xfrm>
          <a:prstGeom prst="rect">
            <a:avLst/>
          </a:prstGeom>
        </p:spPr>
      </p:pic>
    </p:spTree>
    <p:extLst>
      <p:ext uri="{BB962C8B-B14F-4D97-AF65-F5344CB8AC3E}">
        <p14:creationId xmlns:p14="http://schemas.microsoft.com/office/powerpoint/2010/main" val="42207204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71"/>
          <p:cNvSpPr txBox="1">
            <a:spLocks noGrp="1"/>
          </p:cNvSpPr>
          <p:nvPr>
            <p:ph type="title"/>
          </p:nvPr>
        </p:nvSpPr>
        <p:spPr>
          <a:xfrm>
            <a:off x="304800" y="152400"/>
            <a:ext cx="7772400" cy="11430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 sz="3600" b="1" i="1" dirty="0" smtClean="0">
                <a:solidFill>
                  <a:srgbClr val="FF6600"/>
                </a:solidFill>
                <a:latin typeface="Arial"/>
                <a:ea typeface="Arial"/>
                <a:cs typeface="Arial"/>
                <a:sym typeface="Arial"/>
              </a:rPr>
              <a:t>What</a:t>
            </a:r>
            <a:r>
              <a:rPr lang="en-US" sz="3600" b="1" i="1" dirty="0" smtClean="0">
                <a:solidFill>
                  <a:srgbClr val="FF6600"/>
                </a:solidFill>
                <a:latin typeface="Arial"/>
                <a:ea typeface="Arial"/>
                <a:cs typeface="Arial"/>
                <a:sym typeface="Arial"/>
              </a:rPr>
              <a:t>’s Coming</a:t>
            </a:r>
            <a:endParaRPr sz="3600" b="1" i="1" dirty="0">
              <a:solidFill>
                <a:srgbClr val="FF6600"/>
              </a:solidFill>
              <a:latin typeface="Arial"/>
              <a:ea typeface="Arial"/>
              <a:cs typeface="Arial"/>
              <a:sym typeface="Arial"/>
            </a:endParaRPr>
          </a:p>
        </p:txBody>
      </p:sp>
      <p:sp>
        <p:nvSpPr>
          <p:cNvPr id="344" name="Google Shape;344;p71"/>
          <p:cNvSpPr txBox="1">
            <a:spLocks noGrp="1"/>
          </p:cNvSpPr>
          <p:nvPr>
            <p:ph type="body" idx="1"/>
          </p:nvPr>
        </p:nvSpPr>
        <p:spPr>
          <a:xfrm>
            <a:off x="908050" y="1130300"/>
            <a:ext cx="7772400" cy="4114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342900" lvl="0" indent="-342900" algn="l" rtl="0">
              <a:spcBef>
                <a:spcPts val="0"/>
              </a:spcBef>
              <a:spcAft>
                <a:spcPts val="0"/>
              </a:spcAft>
              <a:buClr>
                <a:srgbClr val="434343"/>
              </a:buClr>
              <a:buSzPts val="2200"/>
              <a:buFont typeface="Arial"/>
              <a:buChar char="•"/>
            </a:pPr>
            <a:r>
              <a:rPr lang="en" dirty="0">
                <a:solidFill>
                  <a:srgbClr val="434343"/>
                </a:solidFill>
                <a:latin typeface="Arial"/>
                <a:ea typeface="Arial"/>
                <a:cs typeface="Arial"/>
                <a:sym typeface="Arial"/>
              </a:rPr>
              <a:t>Have made Prominence AO Work (October 2018</a:t>
            </a:r>
            <a:r>
              <a:rPr lang="en" dirty="0" smtClean="0">
                <a:solidFill>
                  <a:srgbClr val="434343"/>
                </a:solidFill>
                <a:latin typeface="Arial"/>
                <a:ea typeface="Arial"/>
                <a:cs typeface="Arial"/>
                <a:sym typeface="Arial"/>
              </a:rPr>
              <a:t>)</a:t>
            </a:r>
            <a:r>
              <a:rPr lang="en-US" dirty="0" smtClean="0">
                <a:solidFill>
                  <a:srgbClr val="434343"/>
                </a:solidFill>
                <a:latin typeface="Arial"/>
                <a:ea typeface="Arial"/>
                <a:cs typeface="Arial"/>
                <a:sym typeface="Arial"/>
              </a:rPr>
              <a:t> </a:t>
            </a:r>
            <a:r>
              <a:rPr lang="mr-IN" dirty="0" smtClean="0">
                <a:solidFill>
                  <a:srgbClr val="434343"/>
                </a:solidFill>
                <a:latin typeface="Arial"/>
                <a:ea typeface="Arial"/>
                <a:cs typeface="Arial"/>
                <a:sym typeface="Arial"/>
              </a:rPr>
              <a:t>–</a:t>
            </a:r>
            <a:r>
              <a:rPr lang="en-US" dirty="0" smtClean="0">
                <a:solidFill>
                  <a:srgbClr val="434343"/>
                </a:solidFill>
                <a:latin typeface="Arial"/>
                <a:ea typeface="Arial"/>
                <a:cs typeface="Arial"/>
                <a:sym typeface="Arial"/>
              </a:rPr>
              <a:t> let’s use it</a:t>
            </a:r>
            <a:endParaRPr dirty="0">
              <a:solidFill>
                <a:srgbClr val="434343"/>
              </a:solidFill>
              <a:latin typeface="Arial"/>
              <a:ea typeface="Arial"/>
              <a:cs typeface="Arial"/>
              <a:sym typeface="Arial"/>
            </a:endParaRPr>
          </a:p>
          <a:p>
            <a:pPr marL="342900" lvl="0" indent="-203200" algn="l" rtl="0">
              <a:spcBef>
                <a:spcPts val="440"/>
              </a:spcBef>
              <a:spcAft>
                <a:spcPts val="0"/>
              </a:spcAft>
              <a:buClr>
                <a:schemeClr val="dk1"/>
              </a:buClr>
              <a:buSzPts val="2200"/>
              <a:buFont typeface="Times New Roman"/>
              <a:buNone/>
            </a:pPr>
            <a:endParaRPr dirty="0">
              <a:solidFill>
                <a:srgbClr val="434343"/>
              </a:solidFill>
              <a:latin typeface="Arial"/>
              <a:ea typeface="Arial"/>
              <a:cs typeface="Arial"/>
              <a:sym typeface="Arial"/>
            </a:endParaRPr>
          </a:p>
          <a:p>
            <a:pPr marL="342900" lvl="0" indent="-342900" algn="l" rtl="0">
              <a:spcBef>
                <a:spcPts val="440"/>
              </a:spcBef>
              <a:spcAft>
                <a:spcPts val="0"/>
              </a:spcAft>
              <a:buClr>
                <a:srgbClr val="434343"/>
              </a:buClr>
              <a:buSzPts val="2200"/>
              <a:buFont typeface="Arial"/>
              <a:buChar char="•"/>
            </a:pPr>
            <a:r>
              <a:rPr lang="en-US" dirty="0" smtClean="0">
                <a:solidFill>
                  <a:srgbClr val="434343"/>
                </a:solidFill>
                <a:latin typeface="Arial"/>
                <a:ea typeface="Arial"/>
                <a:cs typeface="Arial"/>
                <a:sym typeface="Arial"/>
              </a:rPr>
              <a:t>Design being implemented to f</a:t>
            </a:r>
            <a:r>
              <a:rPr lang="en" dirty="0" smtClean="0">
                <a:solidFill>
                  <a:srgbClr val="434343"/>
                </a:solidFill>
                <a:latin typeface="Arial"/>
                <a:ea typeface="Arial"/>
                <a:cs typeface="Arial"/>
                <a:sym typeface="Arial"/>
              </a:rPr>
              <a:t>eed </a:t>
            </a:r>
            <a:r>
              <a:rPr lang="en" dirty="0">
                <a:solidFill>
                  <a:srgbClr val="434343"/>
                </a:solidFill>
                <a:latin typeface="Arial"/>
                <a:ea typeface="Arial"/>
                <a:cs typeface="Arial"/>
                <a:sym typeface="Arial"/>
              </a:rPr>
              <a:t>current MCAO setup to BBSO </a:t>
            </a:r>
            <a:r>
              <a:rPr lang="en" dirty="0" smtClean="0">
                <a:solidFill>
                  <a:srgbClr val="434343"/>
                </a:solidFill>
                <a:latin typeface="Arial"/>
                <a:ea typeface="Arial"/>
                <a:cs typeface="Arial"/>
                <a:sym typeface="Arial"/>
              </a:rPr>
              <a:t>spectro-polarimeters</a:t>
            </a:r>
            <a:r>
              <a:rPr lang="en-US" dirty="0" smtClean="0">
                <a:solidFill>
                  <a:srgbClr val="434343"/>
                </a:solidFill>
                <a:latin typeface="Arial"/>
                <a:ea typeface="Arial"/>
                <a:cs typeface="Arial"/>
                <a:sym typeface="Arial"/>
              </a:rPr>
              <a:t> in visible and </a:t>
            </a:r>
            <a:r>
              <a:rPr lang="en-US" smtClean="0">
                <a:solidFill>
                  <a:srgbClr val="434343"/>
                </a:solidFill>
                <a:latin typeface="Arial"/>
                <a:ea typeface="Arial"/>
                <a:cs typeface="Arial"/>
                <a:sym typeface="Arial"/>
              </a:rPr>
              <a:t>NIR coming</a:t>
            </a:r>
            <a:r>
              <a:rPr lang="en" smtClean="0">
                <a:solidFill>
                  <a:srgbClr val="434343"/>
                </a:solidFill>
                <a:latin typeface="Arial"/>
                <a:ea typeface="Arial"/>
                <a:cs typeface="Arial"/>
                <a:sym typeface="Arial"/>
              </a:rPr>
              <a:t> </a:t>
            </a:r>
            <a:endParaRPr lang="en-US" dirty="0" smtClean="0">
              <a:solidFill>
                <a:srgbClr val="434343"/>
              </a:solidFill>
              <a:latin typeface="Arial"/>
              <a:ea typeface="Arial"/>
              <a:cs typeface="Arial"/>
              <a:sym typeface="Arial"/>
            </a:endParaRPr>
          </a:p>
          <a:p>
            <a:pPr marL="342900" lvl="0" indent="-342900" algn="l" rtl="0">
              <a:spcBef>
                <a:spcPts val="440"/>
              </a:spcBef>
              <a:spcAft>
                <a:spcPts val="0"/>
              </a:spcAft>
              <a:buClr>
                <a:srgbClr val="434343"/>
              </a:buClr>
              <a:buSzPts val="2200"/>
              <a:buFont typeface="Arial"/>
              <a:buChar char="•"/>
            </a:pPr>
            <a:endParaRPr lang="en-US" dirty="0">
              <a:solidFill>
                <a:srgbClr val="434343"/>
              </a:solidFill>
              <a:latin typeface="Arial"/>
              <a:ea typeface="Arial"/>
              <a:cs typeface="Arial"/>
              <a:sym typeface="Arial"/>
            </a:endParaRPr>
          </a:p>
          <a:p>
            <a:pPr marL="342900" lvl="0" indent="-342900" algn="l" rtl="0">
              <a:spcBef>
                <a:spcPts val="440"/>
              </a:spcBef>
              <a:spcAft>
                <a:spcPts val="0"/>
              </a:spcAft>
              <a:buClr>
                <a:srgbClr val="434343"/>
              </a:buClr>
              <a:buSzPts val="2200"/>
              <a:buFont typeface="Arial"/>
              <a:buChar char="•"/>
            </a:pPr>
            <a:r>
              <a:rPr lang="en-US" dirty="0" smtClean="0">
                <a:solidFill>
                  <a:srgbClr val="434343"/>
                </a:solidFill>
                <a:latin typeface="Arial"/>
                <a:ea typeface="Arial"/>
                <a:cs typeface="Arial"/>
                <a:sym typeface="Arial"/>
              </a:rPr>
              <a:t>Profiler ready in Summer 2019 in collaboration with Gemini South</a:t>
            </a:r>
          </a:p>
          <a:p>
            <a:pPr marL="342900" lvl="0" indent="-342900" algn="l" rtl="0">
              <a:spcBef>
                <a:spcPts val="440"/>
              </a:spcBef>
              <a:spcAft>
                <a:spcPts val="0"/>
              </a:spcAft>
              <a:buClr>
                <a:srgbClr val="434343"/>
              </a:buClr>
              <a:buSzPts val="2200"/>
              <a:buFont typeface="Arial"/>
              <a:buChar char="•"/>
            </a:pPr>
            <a:endParaRPr lang="en-US" dirty="0" smtClean="0">
              <a:solidFill>
                <a:srgbClr val="434343"/>
              </a:solidFill>
              <a:latin typeface="Arial"/>
              <a:ea typeface="Arial"/>
              <a:cs typeface="Arial"/>
              <a:sym typeface="Arial"/>
            </a:endParaRPr>
          </a:p>
          <a:p>
            <a:pPr marL="342900" lvl="0" indent="-342900" algn="l" rtl="0">
              <a:spcBef>
                <a:spcPts val="440"/>
              </a:spcBef>
              <a:spcAft>
                <a:spcPts val="0"/>
              </a:spcAft>
              <a:buClr>
                <a:srgbClr val="434343"/>
              </a:buClr>
              <a:buSzPts val="2200"/>
              <a:buFont typeface="Arial"/>
              <a:buChar char="•"/>
            </a:pPr>
            <a:r>
              <a:rPr lang="en-US" dirty="0" smtClean="0">
                <a:solidFill>
                  <a:srgbClr val="434343"/>
                </a:solidFill>
                <a:latin typeface="Arial"/>
                <a:ea typeface="Arial"/>
                <a:cs typeface="Arial"/>
                <a:sym typeface="Arial"/>
              </a:rPr>
              <a:t>Need 2k by 2k WFS camera to use same optical setup for visible in NIR </a:t>
            </a:r>
            <a:r>
              <a:rPr lang="mr-IN" dirty="0" smtClean="0">
                <a:solidFill>
                  <a:srgbClr val="434343"/>
                </a:solidFill>
                <a:latin typeface="Arial"/>
                <a:ea typeface="Arial"/>
                <a:cs typeface="Arial"/>
                <a:sym typeface="Arial"/>
              </a:rPr>
              <a:t>–</a:t>
            </a:r>
            <a:r>
              <a:rPr lang="en-US" dirty="0" smtClean="0">
                <a:solidFill>
                  <a:srgbClr val="434343"/>
                </a:solidFill>
                <a:latin typeface="Arial"/>
                <a:ea typeface="Arial"/>
                <a:cs typeface="Arial"/>
                <a:sym typeface="Arial"/>
              </a:rPr>
              <a:t> await technology</a:t>
            </a:r>
          </a:p>
          <a:p>
            <a:pPr marL="342900">
              <a:spcBef>
                <a:spcPts val="440"/>
              </a:spcBef>
              <a:buClr>
                <a:srgbClr val="434343"/>
              </a:buClr>
              <a:buSzPts val="2200"/>
              <a:buFont typeface="Arial"/>
              <a:buChar char="•"/>
            </a:pPr>
            <a:r>
              <a:rPr lang="en-US" dirty="0">
                <a:solidFill>
                  <a:srgbClr val="434343"/>
                </a:solidFill>
                <a:latin typeface="Arial"/>
                <a:ea typeface="Arial"/>
                <a:cs typeface="Arial"/>
                <a:sym typeface="Arial"/>
              </a:rPr>
              <a:t>More details on MCAO, visit </a:t>
            </a:r>
            <a:r>
              <a:rPr lang="en-US" dirty="0" err="1">
                <a:solidFill>
                  <a:srgbClr val="434343"/>
                </a:solidFill>
                <a:latin typeface="Arial"/>
                <a:ea typeface="Arial"/>
                <a:cs typeface="Arial"/>
                <a:sym typeface="Arial"/>
              </a:rPr>
              <a:t>cuna.nso.edu</a:t>
            </a:r>
            <a:r>
              <a:rPr lang="en-US" dirty="0">
                <a:solidFill>
                  <a:srgbClr val="434343"/>
                </a:solidFill>
                <a:latin typeface="Arial"/>
                <a:ea typeface="Arial"/>
                <a:cs typeface="Arial"/>
                <a:sym typeface="Arial"/>
              </a:rPr>
              <a:t>/clear</a:t>
            </a:r>
          </a:p>
          <a:p>
            <a:pPr marL="0" lvl="0" indent="0" algn="l" rtl="0">
              <a:spcBef>
                <a:spcPts val="440"/>
              </a:spcBef>
              <a:spcAft>
                <a:spcPts val="0"/>
              </a:spcAft>
              <a:buClr>
                <a:srgbClr val="434343"/>
              </a:buClr>
              <a:buSzPts val="2200"/>
              <a:buNone/>
            </a:pPr>
            <a:endParaRPr dirty="0">
              <a:solidFill>
                <a:srgbClr val="434343"/>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a:xfrm>
            <a:off x="-76200" y="685800"/>
            <a:ext cx="762000" cy="4572000"/>
          </a:xfrm>
        </p:spPr>
        <p:txBody>
          <a:bodyPr/>
          <a:lstStyle/>
          <a:p>
            <a:pPr eaLnBrk="1" hangingPunct="1"/>
            <a:r>
              <a:rPr lang="en-US" sz="4000">
                <a:solidFill>
                  <a:srgbClr val="FF0000"/>
                </a:solidFill>
                <a:latin typeface="Arial" charset="0"/>
                <a:ea typeface="MS PGothic" charset="0"/>
              </a:rPr>
              <a:t>F</a:t>
            </a:r>
            <a:br>
              <a:rPr lang="en-US" sz="4000">
                <a:solidFill>
                  <a:srgbClr val="FF0000"/>
                </a:solidFill>
                <a:latin typeface="Arial" charset="0"/>
                <a:ea typeface="MS PGothic" charset="0"/>
              </a:rPr>
            </a:br>
            <a:r>
              <a:rPr lang="en-US" sz="4000">
                <a:solidFill>
                  <a:srgbClr val="FF0000"/>
                </a:solidFill>
                <a:latin typeface="Arial" charset="0"/>
                <a:ea typeface="MS PGothic" charset="0"/>
              </a:rPr>
              <a:t>i</a:t>
            </a:r>
            <a:br>
              <a:rPr lang="en-US" sz="4000">
                <a:solidFill>
                  <a:srgbClr val="FF0000"/>
                </a:solidFill>
                <a:latin typeface="Arial" charset="0"/>
                <a:ea typeface="MS PGothic" charset="0"/>
              </a:rPr>
            </a:br>
            <a:r>
              <a:rPr lang="en-US" sz="4000">
                <a:solidFill>
                  <a:srgbClr val="FF0000"/>
                </a:solidFill>
                <a:latin typeface="Arial" charset="0"/>
                <a:ea typeface="MS PGothic" charset="0"/>
              </a:rPr>
              <a:t>n</a:t>
            </a:r>
            <a:br>
              <a:rPr lang="en-US" sz="4000">
                <a:solidFill>
                  <a:srgbClr val="FF0000"/>
                </a:solidFill>
                <a:latin typeface="Arial" charset="0"/>
                <a:ea typeface="MS PGothic" charset="0"/>
              </a:rPr>
            </a:br>
            <a:r>
              <a:rPr lang="en-US" sz="4000">
                <a:solidFill>
                  <a:srgbClr val="FF0000"/>
                </a:solidFill>
                <a:latin typeface="Arial" charset="0"/>
                <a:ea typeface="MS PGothic" charset="0"/>
              </a:rPr>
              <a:t>!</a:t>
            </a:r>
            <a:endParaRPr lang="en-US" sz="4000" b="1">
              <a:solidFill>
                <a:srgbClr val="FF0000"/>
              </a:solidFill>
              <a:latin typeface="Tahoma" charset="0"/>
              <a:ea typeface="MS PGothic" charset="0"/>
            </a:endParaRPr>
          </a:p>
        </p:txBody>
      </p:sp>
      <p:pic>
        <p:nvPicPr>
          <p:cNvPr id="231426" name="Picture 3" descr="moon_pla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557213"/>
            <a:ext cx="8382000" cy="7048501"/>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280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107157" y="1219200"/>
            <a:ext cx="8929688" cy="5357813"/>
          </a:xfrm>
          <a:prstGeom prst="rect">
            <a:avLst/>
          </a:prstGeom>
          <a:solidFill>
            <a:srgbClr val="E6E5D0"/>
          </a:solidFill>
          <a:ln w="12700">
            <a:miter lim="400000"/>
          </a:ln>
          <a:extLst>
            <a:ext uri="{C572A759-6A51-4108-AA02-DFA0A04FC94B}">
              <ma14:wrappingTextBoxFlag xmlns:ma14="http://schemas.microsoft.com/office/mac/drawingml/2011/main" val="1"/>
            </a:ext>
          </a:extLst>
        </p:spPr>
        <p:txBody>
          <a:bodyPr lIns="35711" tIns="35711" rIns="35711" bIns="35711" anchor="ctr"/>
          <a:lstStyle>
            <a:lvl1pPr algn="l" defTabSz="457200">
              <a:defRPr sz="2400">
                <a:solidFill>
                  <a:srgbClr val="000000"/>
                </a:solidFill>
                <a:latin typeface="Helvetica"/>
                <a:ea typeface="Helvetica"/>
                <a:cs typeface="Helvetica"/>
                <a:sym typeface="Helvetica"/>
              </a:defRPr>
            </a:lvl1pPr>
          </a:lstStyle>
          <a:p>
            <a:pPr fontAlgn="auto" hangingPunct="0">
              <a:spcBef>
                <a:spcPts val="0"/>
              </a:spcBef>
              <a:spcAft>
                <a:spcPts val="0"/>
              </a:spcAft>
            </a:pPr>
            <a:r>
              <a:rPr b="0" kern="0"/>
              <a:t> </a:t>
            </a:r>
          </a:p>
        </p:txBody>
      </p:sp>
      <p:sp>
        <p:nvSpPr>
          <p:cNvPr id="159" name="Shape 159"/>
          <p:cNvSpPr/>
          <p:nvPr/>
        </p:nvSpPr>
        <p:spPr>
          <a:xfrm>
            <a:off x="0" y="0"/>
            <a:ext cx="8929688" cy="564562"/>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lvl1pPr algn="l">
              <a:defRPr sz="4200" b="1">
                <a:solidFill>
                  <a:srgbClr val="000000"/>
                </a:solidFill>
                <a:latin typeface="Helvetica"/>
                <a:ea typeface="Helvetica"/>
                <a:cs typeface="Helvetica"/>
                <a:sym typeface="Helvetica"/>
              </a:defRPr>
            </a:lvl1pPr>
          </a:lstStyle>
          <a:p>
            <a:pPr defTabSz="410688" fontAlgn="auto" hangingPunct="0">
              <a:spcBef>
                <a:spcPts val="0"/>
              </a:spcBef>
              <a:spcAft>
                <a:spcPts val="0"/>
              </a:spcAft>
            </a:pPr>
            <a:r>
              <a:rPr sz="3200" kern="0" dirty="0"/>
              <a:t>Major operational solar telescopes </a:t>
            </a:r>
            <a:r>
              <a:rPr lang="en-US" sz="3200" kern="0" dirty="0" smtClean="0"/>
              <a:t>have</a:t>
            </a:r>
            <a:r>
              <a:rPr sz="3200" kern="0" dirty="0" smtClean="0"/>
              <a:t> AO</a:t>
            </a:r>
            <a:r>
              <a:rPr lang="en-US" sz="3200" kern="0" dirty="0" smtClean="0"/>
              <a:t>:</a:t>
            </a:r>
            <a:endParaRPr sz="3200" kern="0" dirty="0"/>
          </a:p>
        </p:txBody>
      </p:sp>
      <p:sp>
        <p:nvSpPr>
          <p:cNvPr id="160" name="Shape 160"/>
          <p:cNvSpPr/>
          <p:nvPr/>
        </p:nvSpPr>
        <p:spPr>
          <a:xfrm>
            <a:off x="0" y="533400"/>
            <a:ext cx="8874531" cy="564562"/>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lvl1pPr algn="l">
              <a:defRPr sz="3200" b="1">
                <a:solidFill>
                  <a:srgbClr val="000000"/>
                </a:solidFill>
                <a:latin typeface="Helvetica"/>
                <a:ea typeface="Helvetica"/>
                <a:cs typeface="Helvetica"/>
                <a:sym typeface="Helvetica"/>
              </a:defRPr>
            </a:lvl1pPr>
          </a:lstStyle>
          <a:p>
            <a:pPr defTabSz="410688" fontAlgn="auto" hangingPunct="0">
              <a:spcBef>
                <a:spcPts val="0"/>
              </a:spcBef>
              <a:spcAft>
                <a:spcPts val="0"/>
              </a:spcAft>
            </a:pPr>
            <a:r>
              <a:rPr lang="en-US" kern="0" dirty="0" smtClean="0"/>
              <a:t>      -AO</a:t>
            </a:r>
            <a:r>
              <a:rPr kern="0" dirty="0" smtClean="0"/>
              <a:t> routine</a:t>
            </a:r>
            <a:r>
              <a:rPr lang="en-US" kern="0" dirty="0" smtClean="0"/>
              <a:t> </a:t>
            </a:r>
            <a:r>
              <a:rPr kern="0" dirty="0" smtClean="0"/>
              <a:t>for </a:t>
            </a:r>
            <a:r>
              <a:rPr kern="0" dirty="0"/>
              <a:t>almost all observations</a:t>
            </a:r>
          </a:p>
        </p:txBody>
      </p:sp>
      <p:sp>
        <p:nvSpPr>
          <p:cNvPr id="161" name="Shape 161"/>
          <p:cNvSpPr/>
          <p:nvPr/>
        </p:nvSpPr>
        <p:spPr>
          <a:xfrm>
            <a:off x="1581" y="6493440"/>
            <a:ext cx="9126141" cy="434450"/>
          </a:xfrm>
          <a:prstGeom prst="rect">
            <a:avLst/>
          </a:prstGeom>
          <a:ln w="12700">
            <a:miter lim="400000"/>
          </a:ln>
          <a:extLst>
            <a:ext uri="{C572A759-6A51-4108-AA02-DFA0A04FC94B}">
              <ma14:wrappingTextBoxFlag xmlns:ma14="http://schemas.microsoft.com/office/mac/drawingml/2011/main" val="1"/>
            </a:ext>
          </a:extLst>
        </p:spPr>
        <p:txBody>
          <a:bodyPr lIns="116064" tIns="116064" rIns="116064" bIns="116064" anchor="ctr">
            <a:spAutoFit/>
          </a:bodyPr>
          <a:lstStyle/>
          <a:p>
            <a:pPr algn="l" defTabSz="410688" fontAlgn="auto" hangingPunct="0">
              <a:spcBef>
                <a:spcPts val="0"/>
              </a:spcBef>
              <a:spcAft>
                <a:spcPts val="0"/>
              </a:spcAft>
              <a:defRPr sz="1800" spc="-53">
                <a:solidFill>
                  <a:srgbClr val="000000"/>
                </a:solidFill>
                <a:latin typeface="Helvetica"/>
                <a:ea typeface="Helvetica"/>
                <a:cs typeface="Helvetica"/>
                <a:sym typeface="Helvetica"/>
              </a:defRPr>
            </a:pPr>
            <a:r>
              <a:rPr lang="en-US" sz="1300" b="0" kern="0" spc="-37" dirty="0" smtClean="0">
                <a:solidFill>
                  <a:srgbClr val="000000"/>
                </a:solidFill>
                <a:latin typeface="Helvetica"/>
                <a:ea typeface="Helvetica"/>
                <a:cs typeface="Helvetica"/>
                <a:sym typeface="Helvetica"/>
              </a:rPr>
              <a:t>Dirk Schmidt</a:t>
            </a:r>
            <a:endParaRPr sz="1300" b="0" kern="0" spc="-37" dirty="0">
              <a:solidFill>
                <a:srgbClr val="000000"/>
              </a:solidFill>
              <a:latin typeface="Helvetica"/>
              <a:ea typeface="Helvetica"/>
              <a:cs typeface="Helvetica"/>
              <a:sym typeface="Helvetica"/>
            </a:endParaRPr>
          </a:p>
        </p:txBody>
      </p:sp>
      <p:pic>
        <p:nvPicPr>
          <p:cNvPr id="162" name="NSOlogo_transparent.gif"/>
          <p:cNvPicPr>
            <a:picLocks noChangeAspect="1"/>
          </p:cNvPicPr>
          <p:nvPr/>
        </p:nvPicPr>
        <p:blipFill>
          <a:blip r:embed="rId3">
            <a:extLst/>
          </a:blip>
          <a:stretch>
            <a:fillRect/>
          </a:stretch>
        </p:blipFill>
        <p:spPr>
          <a:xfrm>
            <a:off x="8294868" y="6480910"/>
            <a:ext cx="741979" cy="459500"/>
          </a:xfrm>
          <a:prstGeom prst="rect">
            <a:avLst/>
          </a:prstGeom>
          <a:ln w="12700">
            <a:miter lim="400000"/>
          </a:ln>
        </p:spPr>
      </p:pic>
      <p:pic>
        <p:nvPicPr>
          <p:cNvPr id="163" name="Swedish_Solar_Telescope.tiff"/>
          <p:cNvPicPr>
            <a:picLocks noChangeAspect="1"/>
          </p:cNvPicPr>
          <p:nvPr/>
        </p:nvPicPr>
        <p:blipFill>
          <a:blip r:embed="rId4">
            <a:extLst/>
          </a:blip>
          <a:srcRect l="5777" t="41" r="388" b="41"/>
          <a:stretch>
            <a:fillRect/>
          </a:stretch>
        </p:blipFill>
        <p:spPr>
          <a:xfrm>
            <a:off x="6183857" y="1366960"/>
            <a:ext cx="1243821" cy="1988330"/>
          </a:xfrm>
          <a:prstGeom prst="rect">
            <a:avLst/>
          </a:prstGeom>
          <a:ln w="12700">
            <a:miter lim="400000"/>
          </a:ln>
          <a:effectLst>
            <a:outerShdw blurRad="63500" dist="38100" dir="5400000" rotWithShape="0">
              <a:srgbClr val="000000">
                <a:alpha val="75000"/>
              </a:srgbClr>
            </a:outerShdw>
          </a:effectLst>
        </p:spPr>
      </p:pic>
      <p:sp>
        <p:nvSpPr>
          <p:cNvPr id="164" name="Shape 164"/>
          <p:cNvSpPr/>
          <p:nvPr/>
        </p:nvSpPr>
        <p:spPr>
          <a:xfrm>
            <a:off x="7437852" y="1355586"/>
            <a:ext cx="1331640" cy="2149614"/>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spAutoFit/>
          </a:bodyPr>
          <a:lstStyle/>
          <a:p>
            <a:pPr algn="l" defTabSz="410688" fontAlgn="auto" hangingPunct="0">
              <a:spcBef>
                <a:spcPts val="0"/>
              </a:spcBef>
              <a:spcAft>
                <a:spcPts val="0"/>
              </a:spcAft>
              <a:defRPr sz="2400" b="1" spc="-96">
                <a:solidFill>
                  <a:srgbClr val="000000"/>
                </a:solidFill>
                <a:latin typeface="Helvetica"/>
                <a:ea typeface="Helvetica"/>
                <a:cs typeface="Helvetica"/>
                <a:sym typeface="Helvetica"/>
              </a:defRPr>
            </a:pPr>
            <a:r>
              <a:rPr sz="1600" kern="0" spc="-67" dirty="0">
                <a:solidFill>
                  <a:srgbClr val="000000"/>
                </a:solidFill>
                <a:latin typeface="Helvetica"/>
                <a:ea typeface="Helvetica"/>
                <a:cs typeface="Helvetica"/>
                <a:sym typeface="Helvetica"/>
              </a:rPr>
              <a:t>Swedish Solar Telescope</a:t>
            </a:r>
          </a:p>
          <a:p>
            <a:pPr algn="l" defTabSz="410688" fontAlgn="auto" hangingPunct="0">
              <a:spcBef>
                <a:spcPts val="0"/>
              </a:spcBef>
              <a:spcAft>
                <a:spcPts val="0"/>
              </a:spcAft>
              <a:defRPr sz="2400" i="1" spc="-96">
                <a:solidFill>
                  <a:srgbClr val="000000"/>
                </a:solidFill>
                <a:latin typeface="Helvetica"/>
                <a:ea typeface="Helvetica"/>
                <a:cs typeface="Helvetica"/>
                <a:sym typeface="Helvetica"/>
              </a:defRPr>
            </a:pPr>
            <a:r>
              <a:rPr sz="1600" b="0" i="1" kern="0" spc="-67" dirty="0">
                <a:solidFill>
                  <a:srgbClr val="000000"/>
                </a:solidFill>
                <a:latin typeface="Helvetica"/>
                <a:ea typeface="Helvetica"/>
                <a:cs typeface="Helvetica"/>
                <a:sym typeface="Helvetica"/>
              </a:rPr>
              <a:t>La Palma</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1 m</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10 cm subap.</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85 act.</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2 kHz</a:t>
            </a:r>
          </a:p>
        </p:txBody>
      </p:sp>
      <p:pic>
        <p:nvPicPr>
          <p:cNvPr id="165" name="060623%20GREGOR%20and%20VTT.tiff"/>
          <p:cNvPicPr>
            <a:picLocks noChangeAspect="1"/>
          </p:cNvPicPr>
          <p:nvPr/>
        </p:nvPicPr>
        <p:blipFill>
          <a:blip r:embed="rId5">
            <a:extLst/>
          </a:blip>
          <a:srcRect l="13305" t="1507" r="41596" b="1507"/>
          <a:stretch>
            <a:fillRect/>
          </a:stretch>
        </p:blipFill>
        <p:spPr>
          <a:xfrm>
            <a:off x="3249912" y="1366242"/>
            <a:ext cx="1251825" cy="1991181"/>
          </a:xfrm>
          <a:prstGeom prst="rect">
            <a:avLst/>
          </a:prstGeom>
          <a:ln w="12700">
            <a:miter lim="400000"/>
          </a:ln>
          <a:effectLst>
            <a:outerShdw blurRad="63500" dist="38100" dir="5400000" rotWithShape="0">
              <a:srgbClr val="000000">
                <a:alpha val="75000"/>
              </a:srgbClr>
            </a:outerShdw>
          </a:effectLst>
        </p:spPr>
      </p:pic>
      <p:sp>
        <p:nvSpPr>
          <p:cNvPr id="166" name="Shape 166"/>
          <p:cNvSpPr/>
          <p:nvPr/>
        </p:nvSpPr>
        <p:spPr>
          <a:xfrm>
            <a:off x="4516626" y="1570159"/>
            <a:ext cx="1385921" cy="1630241"/>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spAutoFit/>
          </a:bodyPr>
          <a:lstStyle/>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600" kern="0" spc="-67" dirty="0">
                <a:solidFill>
                  <a:srgbClr val="000000"/>
                </a:solidFill>
                <a:latin typeface="Helvetica"/>
                <a:ea typeface="Helvetica"/>
                <a:cs typeface="Helvetica"/>
                <a:sym typeface="Helvetica"/>
              </a:rPr>
              <a:t>GREGOR</a:t>
            </a:r>
          </a:p>
          <a:p>
            <a:pPr algn="l" defTabSz="410688" fontAlgn="auto" hangingPunct="0">
              <a:spcBef>
                <a:spcPts val="0"/>
              </a:spcBef>
              <a:spcAft>
                <a:spcPts val="0"/>
              </a:spcAft>
              <a:defRPr sz="2400" i="1" spc="-96">
                <a:solidFill>
                  <a:srgbClr val="000000"/>
                </a:solidFill>
                <a:latin typeface="Helvetica"/>
                <a:ea typeface="Helvetica"/>
                <a:cs typeface="Helvetica"/>
                <a:sym typeface="Helvetica"/>
              </a:defRPr>
            </a:pPr>
            <a:r>
              <a:rPr sz="1700" b="0" i="1" kern="0" spc="-67" dirty="0">
                <a:solidFill>
                  <a:srgbClr val="000000"/>
                </a:solidFill>
                <a:latin typeface="Helvetica"/>
                <a:ea typeface="Helvetica"/>
                <a:cs typeface="Helvetica"/>
                <a:sym typeface="Helvetica"/>
              </a:rPr>
              <a:t>Tenerife</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1.5 m</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9.6 cm subap.</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256 act.</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2.1 kHz</a:t>
            </a:r>
          </a:p>
        </p:txBody>
      </p:sp>
      <p:pic>
        <p:nvPicPr>
          <p:cNvPr id="167" name="dstvtt1sml.png"/>
          <p:cNvPicPr>
            <a:picLocks noChangeAspect="1"/>
          </p:cNvPicPr>
          <p:nvPr/>
        </p:nvPicPr>
        <p:blipFill>
          <a:blip r:embed="rId6">
            <a:extLst/>
          </a:blip>
          <a:srcRect l="3282" t="2262" r="5899" b="4062"/>
          <a:stretch>
            <a:fillRect/>
          </a:stretch>
        </p:blipFill>
        <p:spPr>
          <a:xfrm>
            <a:off x="3252002" y="4013376"/>
            <a:ext cx="1238175" cy="1987193"/>
          </a:xfrm>
          <a:prstGeom prst="rect">
            <a:avLst/>
          </a:prstGeom>
          <a:ln w="12700">
            <a:miter lim="400000"/>
          </a:ln>
          <a:effectLst>
            <a:outerShdw blurRad="63500" dist="38100" dir="5400000" rotWithShape="0">
              <a:srgbClr val="000000">
                <a:alpha val="75000"/>
              </a:srgbClr>
            </a:outerShdw>
          </a:effectLst>
        </p:spPr>
      </p:pic>
      <p:sp>
        <p:nvSpPr>
          <p:cNvPr id="168" name="Shape 168"/>
          <p:cNvSpPr/>
          <p:nvPr/>
        </p:nvSpPr>
        <p:spPr>
          <a:xfrm>
            <a:off x="4521124" y="3921989"/>
            <a:ext cx="1401690" cy="2149611"/>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spAutoFit/>
          </a:bodyPr>
          <a:lstStyle/>
          <a:p>
            <a:pPr algn="l" defTabSz="410688" fontAlgn="auto" hangingPunct="0">
              <a:spcBef>
                <a:spcPts val="0"/>
              </a:spcBef>
              <a:spcAft>
                <a:spcPts val="0"/>
              </a:spcAft>
              <a:defRPr sz="2400" b="1" spc="-96">
                <a:solidFill>
                  <a:srgbClr val="000000"/>
                </a:solidFill>
                <a:latin typeface="Helvetica"/>
                <a:ea typeface="Helvetica"/>
                <a:cs typeface="Helvetica"/>
                <a:sym typeface="Helvetica"/>
              </a:defRPr>
            </a:pPr>
            <a:r>
              <a:rPr sz="1700" kern="0" spc="-67" dirty="0">
                <a:solidFill>
                  <a:srgbClr val="000000"/>
                </a:solidFill>
                <a:latin typeface="Helvetica"/>
                <a:ea typeface="Helvetica"/>
                <a:cs typeface="Helvetica"/>
                <a:sym typeface="Helvetica"/>
              </a:rPr>
              <a:t>Dunn Solar Telescope</a:t>
            </a:r>
          </a:p>
          <a:p>
            <a:pPr algn="l" defTabSz="410688" fontAlgn="auto" hangingPunct="0">
              <a:spcBef>
                <a:spcPts val="0"/>
              </a:spcBef>
              <a:spcAft>
                <a:spcPts val="0"/>
              </a:spcAft>
              <a:defRPr sz="2400" i="1" spc="-96">
                <a:solidFill>
                  <a:srgbClr val="000000"/>
                </a:solidFill>
                <a:latin typeface="Helvetica"/>
                <a:ea typeface="Helvetica"/>
                <a:cs typeface="Helvetica"/>
                <a:sym typeface="Helvetica"/>
              </a:defRPr>
            </a:pPr>
            <a:r>
              <a:rPr sz="1700" b="0" i="1" kern="0" spc="-67" dirty="0">
                <a:solidFill>
                  <a:srgbClr val="000000"/>
                </a:solidFill>
                <a:latin typeface="Helvetica"/>
                <a:ea typeface="Helvetica"/>
                <a:cs typeface="Helvetica"/>
                <a:sym typeface="Helvetica"/>
              </a:rPr>
              <a:t>Sunspot, USA</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0.76 m</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7.6 cm subap. </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97 act.</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2.5 kHz</a:t>
            </a:r>
          </a:p>
          <a:p>
            <a:pPr algn="l" defTabSz="410688" fontAlgn="auto" hangingPunct="0">
              <a:spcBef>
                <a:spcPts val="0"/>
              </a:spcBef>
              <a:spcAft>
                <a:spcPts val="0"/>
              </a:spcAft>
              <a:defRPr sz="2000" b="1" spc="-79">
                <a:solidFill>
                  <a:srgbClr val="000000"/>
                </a:solidFill>
                <a:latin typeface="Helvetica"/>
                <a:ea typeface="Helvetica"/>
                <a:cs typeface="Helvetica"/>
                <a:sym typeface="Helvetica"/>
              </a:defRPr>
            </a:pPr>
            <a:r>
              <a:rPr sz="1600" kern="0" spc="-56" dirty="0">
                <a:solidFill>
                  <a:srgbClr val="000000"/>
                </a:solidFill>
                <a:latin typeface="Helvetica"/>
                <a:ea typeface="Helvetica"/>
                <a:cs typeface="Helvetica"/>
                <a:sym typeface="Helvetica"/>
              </a:rPr>
              <a:t>first solar AO</a:t>
            </a:r>
          </a:p>
        </p:txBody>
      </p:sp>
      <p:pic>
        <p:nvPicPr>
          <p:cNvPr id="169" name="Teide_Observatorium_VTT.png"/>
          <p:cNvPicPr>
            <a:picLocks noChangeAspect="1"/>
          </p:cNvPicPr>
          <p:nvPr/>
        </p:nvPicPr>
        <p:blipFill>
          <a:blip r:embed="rId7">
            <a:extLst/>
          </a:blip>
          <a:srcRect l="31283" r="25309" b="18797"/>
          <a:stretch>
            <a:fillRect/>
          </a:stretch>
        </p:blipFill>
        <p:spPr>
          <a:xfrm>
            <a:off x="6190000" y="4013451"/>
            <a:ext cx="1241767" cy="1986969"/>
          </a:xfrm>
          <a:prstGeom prst="rect">
            <a:avLst/>
          </a:prstGeom>
          <a:ln w="12700">
            <a:miter lim="400000"/>
          </a:ln>
          <a:effectLst>
            <a:outerShdw blurRad="63500" dist="38100" dir="5400000" rotWithShape="0">
              <a:srgbClr val="000000">
                <a:alpha val="75000"/>
              </a:srgbClr>
            </a:outerShdw>
          </a:effectLst>
        </p:spPr>
      </p:pic>
      <p:sp>
        <p:nvSpPr>
          <p:cNvPr id="170" name="Shape 170"/>
          <p:cNvSpPr/>
          <p:nvPr/>
        </p:nvSpPr>
        <p:spPr>
          <a:xfrm>
            <a:off x="7442777" y="3923061"/>
            <a:ext cx="1518242" cy="1889928"/>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spAutoFit/>
          </a:bodyPr>
          <a:lstStyle/>
          <a:p>
            <a:pPr algn="l" defTabSz="410688" fontAlgn="auto" hangingPunct="0">
              <a:spcBef>
                <a:spcPts val="0"/>
              </a:spcBef>
              <a:spcAft>
                <a:spcPts val="0"/>
              </a:spcAft>
              <a:defRPr sz="2400" b="1" spc="-96">
                <a:solidFill>
                  <a:srgbClr val="000000"/>
                </a:solidFill>
                <a:latin typeface="Helvetica"/>
                <a:ea typeface="Helvetica"/>
                <a:cs typeface="Helvetica"/>
                <a:sym typeface="Helvetica"/>
              </a:defRPr>
            </a:pPr>
            <a:r>
              <a:rPr sz="1700" kern="0" spc="-67">
                <a:solidFill>
                  <a:srgbClr val="000000"/>
                </a:solidFill>
                <a:latin typeface="Helvetica"/>
                <a:ea typeface="Helvetica"/>
                <a:cs typeface="Helvetica"/>
                <a:sym typeface="Helvetica"/>
              </a:rPr>
              <a:t>Vacuum Tower Telescope</a:t>
            </a:r>
          </a:p>
          <a:p>
            <a:pPr algn="l" defTabSz="410688" fontAlgn="auto" hangingPunct="0">
              <a:spcBef>
                <a:spcPts val="0"/>
              </a:spcBef>
              <a:spcAft>
                <a:spcPts val="0"/>
              </a:spcAft>
              <a:defRPr sz="2400" i="1" spc="-96">
                <a:solidFill>
                  <a:srgbClr val="000000"/>
                </a:solidFill>
                <a:latin typeface="Helvetica"/>
                <a:ea typeface="Helvetica"/>
                <a:cs typeface="Helvetica"/>
                <a:sym typeface="Helvetica"/>
              </a:defRPr>
            </a:pPr>
            <a:r>
              <a:rPr sz="1700" b="0" i="1" kern="0" spc="-67">
                <a:solidFill>
                  <a:srgbClr val="000000"/>
                </a:solidFill>
                <a:latin typeface="Helvetica"/>
                <a:ea typeface="Helvetica"/>
                <a:cs typeface="Helvetica"/>
                <a:sym typeface="Helvetica"/>
              </a:rPr>
              <a:t>Tenerife</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a:solidFill>
                  <a:srgbClr val="000000"/>
                </a:solidFill>
                <a:latin typeface="Helvetica"/>
                <a:ea typeface="Helvetica"/>
                <a:cs typeface="Helvetica"/>
                <a:sym typeface="Helvetica"/>
              </a:rPr>
              <a:t>0.7 m </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a:solidFill>
                  <a:srgbClr val="000000"/>
                </a:solidFill>
                <a:latin typeface="Helvetica"/>
                <a:ea typeface="Helvetica"/>
                <a:cs typeface="Helvetica"/>
                <a:sym typeface="Helvetica"/>
              </a:rPr>
              <a:t>10 cm subap. </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a:solidFill>
                  <a:srgbClr val="000000"/>
                </a:solidFill>
                <a:latin typeface="Helvetica"/>
                <a:ea typeface="Helvetica"/>
                <a:cs typeface="Helvetica"/>
                <a:sym typeface="Helvetica"/>
              </a:rPr>
              <a:t>37 act.</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a:solidFill>
                  <a:srgbClr val="000000"/>
                </a:solidFill>
                <a:latin typeface="Helvetica"/>
                <a:ea typeface="Helvetica"/>
                <a:cs typeface="Helvetica"/>
                <a:sym typeface="Helvetica"/>
              </a:rPr>
              <a:t>2.1 kHz</a:t>
            </a:r>
          </a:p>
        </p:txBody>
      </p:sp>
      <p:pic>
        <p:nvPicPr>
          <p:cNvPr id="171" name="IMG_3274_rot-crop.jpg"/>
          <p:cNvPicPr>
            <a:picLocks noChangeAspect="1"/>
          </p:cNvPicPr>
          <p:nvPr/>
        </p:nvPicPr>
        <p:blipFill>
          <a:blip r:embed="rId8">
            <a:extLst/>
          </a:blip>
          <a:srcRect l="35508" t="87" r="31158" b="18405"/>
          <a:stretch>
            <a:fillRect/>
          </a:stretch>
        </p:blipFill>
        <p:spPr>
          <a:xfrm>
            <a:off x="247592" y="1363611"/>
            <a:ext cx="1240766" cy="1991502"/>
          </a:xfrm>
          <a:prstGeom prst="rect">
            <a:avLst/>
          </a:prstGeom>
          <a:ln w="12700">
            <a:miter lim="400000"/>
          </a:ln>
          <a:effectLst>
            <a:outerShdw blurRad="63500" dist="38100" dir="5400000" rotWithShape="0">
              <a:srgbClr val="000000">
                <a:alpha val="75000"/>
              </a:srgbClr>
            </a:outerShdw>
          </a:effectLst>
        </p:spPr>
      </p:pic>
      <p:sp>
        <p:nvSpPr>
          <p:cNvPr id="172" name="Shape 172"/>
          <p:cNvSpPr/>
          <p:nvPr/>
        </p:nvSpPr>
        <p:spPr>
          <a:xfrm>
            <a:off x="1502226" y="1480932"/>
            <a:ext cx="1253817" cy="1795668"/>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spAutoFit/>
          </a:bodyPr>
          <a:lstStyle/>
          <a:p>
            <a:pPr algn="l" defTabSz="410688" fontAlgn="auto" hangingPunct="0">
              <a:spcBef>
                <a:spcPts val="0"/>
              </a:spcBef>
              <a:spcAft>
                <a:spcPts val="0"/>
              </a:spcAft>
              <a:defRPr sz="2400" b="1" spc="-96">
                <a:solidFill>
                  <a:srgbClr val="000000"/>
                </a:solidFill>
                <a:latin typeface="Helvetica"/>
                <a:ea typeface="Helvetica"/>
                <a:cs typeface="Helvetica"/>
                <a:sym typeface="Helvetica"/>
              </a:defRPr>
            </a:pPr>
            <a:r>
              <a:rPr lang="en-US" sz="1400" kern="0" spc="-67" dirty="0" smtClean="0">
                <a:solidFill>
                  <a:srgbClr val="000000"/>
                </a:solidFill>
                <a:latin typeface="Helvetica"/>
                <a:ea typeface="Helvetica"/>
                <a:cs typeface="Helvetica"/>
                <a:sym typeface="Helvetica"/>
              </a:rPr>
              <a:t>Goode</a:t>
            </a:r>
            <a:r>
              <a:rPr sz="1400" kern="0" spc="-67" dirty="0" smtClean="0">
                <a:solidFill>
                  <a:srgbClr val="000000"/>
                </a:solidFill>
                <a:latin typeface="Helvetica"/>
                <a:ea typeface="Helvetica"/>
                <a:cs typeface="Helvetica"/>
                <a:sym typeface="Helvetica"/>
              </a:rPr>
              <a:t> </a:t>
            </a:r>
            <a:r>
              <a:rPr sz="1400" kern="0" spc="-67" dirty="0">
                <a:solidFill>
                  <a:srgbClr val="000000"/>
                </a:solidFill>
                <a:latin typeface="Helvetica"/>
                <a:ea typeface="Helvetica"/>
                <a:cs typeface="Helvetica"/>
                <a:sym typeface="Helvetica"/>
              </a:rPr>
              <a:t>Solar Telescope</a:t>
            </a:r>
          </a:p>
          <a:p>
            <a:pPr algn="l" defTabSz="410688" fontAlgn="auto" hangingPunct="0">
              <a:spcBef>
                <a:spcPts val="0"/>
              </a:spcBef>
              <a:spcAft>
                <a:spcPts val="0"/>
              </a:spcAft>
              <a:defRPr sz="2400" i="1" spc="-96">
                <a:solidFill>
                  <a:srgbClr val="000000"/>
                </a:solidFill>
                <a:latin typeface="Helvetica"/>
                <a:ea typeface="Helvetica"/>
                <a:cs typeface="Helvetica"/>
                <a:sym typeface="Helvetica"/>
              </a:defRPr>
            </a:pPr>
            <a:r>
              <a:rPr sz="1400" b="0" i="1" kern="0" spc="-67" dirty="0">
                <a:solidFill>
                  <a:srgbClr val="000000"/>
                </a:solidFill>
                <a:latin typeface="Helvetica"/>
                <a:ea typeface="Helvetica"/>
                <a:cs typeface="Helvetica"/>
                <a:sym typeface="Helvetica"/>
              </a:rPr>
              <a:t>Big Bear, USA</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400" b="0" kern="0" spc="-67" dirty="0">
                <a:solidFill>
                  <a:srgbClr val="000000"/>
                </a:solidFill>
                <a:latin typeface="Helvetica"/>
                <a:ea typeface="Helvetica"/>
                <a:cs typeface="Helvetica"/>
                <a:sym typeface="Helvetica"/>
              </a:rPr>
              <a:t>1.6 m</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400" b="0" kern="0" spc="-67" dirty="0">
                <a:solidFill>
                  <a:srgbClr val="000000"/>
                </a:solidFill>
                <a:latin typeface="Helvetica"/>
                <a:ea typeface="Helvetica"/>
                <a:cs typeface="Helvetica"/>
                <a:sym typeface="Helvetica"/>
              </a:rPr>
              <a:t>8 cm subap.</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400" b="0" kern="0" spc="-67" dirty="0">
                <a:solidFill>
                  <a:srgbClr val="000000"/>
                </a:solidFill>
                <a:latin typeface="Helvetica"/>
                <a:ea typeface="Helvetica"/>
                <a:cs typeface="Helvetica"/>
                <a:sym typeface="Helvetica"/>
              </a:rPr>
              <a:t>357 act.</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400" b="0" kern="0" spc="-67" dirty="0">
                <a:solidFill>
                  <a:srgbClr val="000000"/>
                </a:solidFill>
                <a:latin typeface="Helvetica"/>
                <a:ea typeface="Helvetica"/>
                <a:cs typeface="Helvetica"/>
                <a:sym typeface="Helvetica"/>
              </a:rPr>
              <a:t>2.2 kHz</a:t>
            </a:r>
          </a:p>
          <a:p>
            <a:pPr algn="l" defTabSz="410688" fontAlgn="auto" hangingPunct="0">
              <a:spcBef>
                <a:spcPts val="0"/>
              </a:spcBef>
              <a:spcAft>
                <a:spcPts val="0"/>
              </a:spcAft>
              <a:defRPr sz="2000" b="1" spc="-79">
                <a:solidFill>
                  <a:srgbClr val="000000"/>
                </a:solidFill>
                <a:latin typeface="Helvetica"/>
                <a:ea typeface="Helvetica"/>
                <a:cs typeface="Helvetica"/>
                <a:sym typeface="Helvetica"/>
              </a:defRPr>
            </a:pPr>
            <a:r>
              <a:rPr sz="1400" kern="0" spc="-56" dirty="0">
                <a:solidFill>
                  <a:srgbClr val="000000"/>
                </a:solidFill>
                <a:latin typeface="Helvetica"/>
                <a:ea typeface="Helvetica"/>
                <a:cs typeface="Helvetica"/>
                <a:sym typeface="Helvetica"/>
              </a:rPr>
              <a:t>highest order</a:t>
            </a:r>
          </a:p>
        </p:txBody>
      </p:sp>
      <p:pic>
        <p:nvPicPr>
          <p:cNvPr id="173" name="201304091119056515.jpg"/>
          <p:cNvPicPr>
            <a:picLocks noChangeAspect="1"/>
          </p:cNvPicPr>
          <p:nvPr/>
        </p:nvPicPr>
        <p:blipFill>
          <a:blip r:embed="rId9">
            <a:extLst/>
          </a:blip>
          <a:srcRect l="7758" t="4281" r="54189" b="4281"/>
          <a:stretch>
            <a:fillRect/>
          </a:stretch>
        </p:blipFill>
        <p:spPr>
          <a:xfrm>
            <a:off x="235546" y="4013380"/>
            <a:ext cx="1240489" cy="1987251"/>
          </a:xfrm>
          <a:prstGeom prst="rect">
            <a:avLst/>
          </a:prstGeom>
          <a:ln w="12700">
            <a:miter lim="400000"/>
          </a:ln>
          <a:effectLst>
            <a:outerShdw blurRad="63500" dist="38100" dir="5400000" rotWithShape="0">
              <a:srgbClr val="000000">
                <a:alpha val="75000"/>
              </a:srgbClr>
            </a:outerShdw>
          </a:effectLst>
        </p:spPr>
      </p:pic>
      <p:sp>
        <p:nvSpPr>
          <p:cNvPr id="174" name="Shape 174"/>
          <p:cNvSpPr/>
          <p:nvPr/>
        </p:nvSpPr>
        <p:spPr>
          <a:xfrm>
            <a:off x="1500188" y="3920133"/>
            <a:ext cx="1518242" cy="2149614"/>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spAutoFit/>
          </a:bodyPr>
          <a:lstStyle/>
          <a:p>
            <a:pPr algn="l" defTabSz="410688" fontAlgn="auto" hangingPunct="0">
              <a:spcBef>
                <a:spcPts val="0"/>
              </a:spcBef>
              <a:spcAft>
                <a:spcPts val="0"/>
              </a:spcAft>
              <a:defRPr sz="2400" b="1" spc="-96">
                <a:solidFill>
                  <a:srgbClr val="000000"/>
                </a:solidFill>
                <a:latin typeface="Helvetica"/>
                <a:ea typeface="Helvetica"/>
                <a:cs typeface="Helvetica"/>
                <a:sym typeface="Helvetica"/>
              </a:defRPr>
            </a:pPr>
            <a:r>
              <a:rPr sz="1700" kern="0" spc="-67" dirty="0">
                <a:solidFill>
                  <a:srgbClr val="000000"/>
                </a:solidFill>
                <a:latin typeface="Helvetica"/>
                <a:ea typeface="Helvetica"/>
                <a:cs typeface="Helvetica"/>
                <a:sym typeface="Helvetica"/>
              </a:rPr>
              <a:t>New Vacuum Solar Telescope</a:t>
            </a:r>
          </a:p>
          <a:p>
            <a:pPr algn="l" defTabSz="410688" fontAlgn="auto" hangingPunct="0">
              <a:spcBef>
                <a:spcPts val="0"/>
              </a:spcBef>
              <a:spcAft>
                <a:spcPts val="0"/>
              </a:spcAft>
              <a:defRPr sz="2400" i="1" spc="-96">
                <a:solidFill>
                  <a:srgbClr val="000000"/>
                </a:solidFill>
                <a:latin typeface="Helvetica"/>
                <a:ea typeface="Helvetica"/>
                <a:cs typeface="Helvetica"/>
                <a:sym typeface="Helvetica"/>
              </a:defRPr>
            </a:pPr>
            <a:r>
              <a:rPr sz="1700" b="0" i="1" kern="0" spc="-67" dirty="0">
                <a:solidFill>
                  <a:srgbClr val="000000"/>
                </a:solidFill>
                <a:latin typeface="Helvetica"/>
                <a:ea typeface="Helvetica"/>
                <a:cs typeface="Helvetica"/>
                <a:sym typeface="Helvetica"/>
              </a:rPr>
              <a:t>China</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1 m </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8.3 cm subap. </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151 act.</a:t>
            </a:r>
          </a:p>
          <a:p>
            <a:pPr algn="l" defTabSz="410688" fontAlgn="auto" hangingPunct="0">
              <a:spcBef>
                <a:spcPts val="0"/>
              </a:spcBef>
              <a:spcAft>
                <a:spcPts val="0"/>
              </a:spcAft>
              <a:defRPr sz="2400" spc="-96">
                <a:solidFill>
                  <a:srgbClr val="000000"/>
                </a:solidFill>
                <a:latin typeface="Helvetica"/>
                <a:ea typeface="Helvetica"/>
                <a:cs typeface="Helvetica"/>
                <a:sym typeface="Helvetica"/>
              </a:defRPr>
            </a:pPr>
            <a:r>
              <a:rPr sz="1700" b="0" kern="0" spc="-67" dirty="0">
                <a:solidFill>
                  <a:srgbClr val="000000"/>
                </a:solidFill>
                <a:latin typeface="Helvetica"/>
                <a:ea typeface="Helvetica"/>
                <a:cs typeface="Helvetica"/>
                <a:sym typeface="Helvetica"/>
              </a:rPr>
              <a:t>3.5 kHz</a:t>
            </a:r>
          </a:p>
        </p:txBody>
      </p:sp>
      <p:sp>
        <p:nvSpPr>
          <p:cNvPr id="2" name="TextBox 1"/>
          <p:cNvSpPr txBox="1"/>
          <p:nvPr/>
        </p:nvSpPr>
        <p:spPr>
          <a:xfrm>
            <a:off x="2590800" y="6553200"/>
            <a:ext cx="3200400" cy="307777"/>
          </a:xfrm>
          <a:prstGeom prst="rect">
            <a:avLst/>
          </a:prstGeom>
          <a:noFill/>
        </p:spPr>
        <p:txBody>
          <a:bodyPr wrap="square" rtlCol="0">
            <a:spAutoFit/>
          </a:bodyPr>
          <a:lstStyle/>
          <a:p>
            <a:r>
              <a:rPr lang="en-US" sz="1400" dirty="0" smtClean="0">
                <a:solidFill>
                  <a:prstClr val="black"/>
                </a:solidFill>
              </a:rPr>
              <a:t>All on-axis AO not ground-layer AO </a:t>
            </a:r>
            <a:endParaRPr lang="en-US" sz="1400" dirty="0">
              <a:solidFill>
                <a:prstClr val="black"/>
              </a:solidFill>
            </a:endParaRPr>
          </a:p>
        </p:txBody>
      </p:sp>
    </p:spTree>
    <p:extLst>
      <p:ext uri="{BB962C8B-B14F-4D97-AF65-F5344CB8AC3E}">
        <p14:creationId xmlns:p14="http://schemas.microsoft.com/office/powerpoint/2010/main" val="6974096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65" descr="NST-Dome-Coude_v3"/>
          <p:cNvPicPr preferRelativeResize="0"/>
          <p:nvPr/>
        </p:nvPicPr>
        <p:blipFill rotWithShape="1">
          <a:blip r:embed="rId3">
            <a:alphaModFix/>
          </a:blip>
          <a:srcRect/>
          <a:stretch/>
        </p:blipFill>
        <p:spPr>
          <a:xfrm>
            <a:off x="4648201" y="1171575"/>
            <a:ext cx="4037013" cy="4695825"/>
          </a:xfrm>
          <a:prstGeom prst="rect">
            <a:avLst/>
          </a:prstGeom>
          <a:noFill/>
          <a:ln>
            <a:noFill/>
          </a:ln>
        </p:spPr>
      </p:pic>
      <p:sp>
        <p:nvSpPr>
          <p:cNvPr id="281" name="Google Shape;281;p65"/>
          <p:cNvSpPr/>
          <p:nvPr/>
        </p:nvSpPr>
        <p:spPr>
          <a:xfrm>
            <a:off x="361900" y="1104900"/>
            <a:ext cx="4478400" cy="4648200"/>
          </a:xfrm>
          <a:prstGeom prst="rect">
            <a:avLst/>
          </a:prstGeom>
          <a:noFill/>
          <a:ln>
            <a:noFill/>
          </a:ln>
          <a:effectLst>
            <a:outerShdw blurRad="57150" dist="19050" dir="5400000" algn="bl" rotWithShape="0">
              <a:srgbClr val="000000">
                <a:alpha val="50000"/>
              </a:srgbClr>
            </a:outerShdw>
          </a:effectLst>
        </p:spPr>
        <p:txBody>
          <a:bodyPr spcFirstLastPara="1" wrap="square" lIns="91350" tIns="45675" rIns="91350" bIns="45675" anchor="t" anchorCtr="0">
            <a:noAutofit/>
          </a:bodyPr>
          <a:lstStyle/>
          <a:p>
            <a:pPr marL="342587" marR="0" lvl="0" indent="-329887" algn="l" rtl="0">
              <a:lnSpc>
                <a:spcPct val="120000"/>
              </a:lnSpc>
              <a:spcBef>
                <a:spcPts val="0"/>
              </a:spcBef>
              <a:spcAft>
                <a:spcPts val="0"/>
              </a:spcAft>
              <a:buClr>
                <a:schemeClr val="accent2"/>
              </a:buClr>
              <a:buSzPts val="1800"/>
              <a:buFont typeface="Noto Sans Symbols"/>
              <a:buChar char="❖"/>
            </a:pPr>
            <a:r>
              <a:rPr lang="en" sz="1800" b="0" i="0" u="none" strike="noStrike" cap="none">
                <a:solidFill>
                  <a:srgbClr val="000066"/>
                </a:solidFill>
                <a:latin typeface="Tahoma"/>
                <a:ea typeface="Tahoma"/>
                <a:cs typeface="Tahoma"/>
                <a:sym typeface="Tahoma"/>
              </a:rPr>
              <a:t>Adaptive Optics System </a:t>
            </a:r>
            <a:endParaRPr sz="1800" b="0" i="0" u="none" strike="noStrike" cap="none">
              <a:solidFill>
                <a:srgbClr val="000066"/>
              </a:solidFill>
              <a:latin typeface="Tahoma"/>
              <a:ea typeface="Tahoma"/>
              <a:cs typeface="Tahoma"/>
              <a:sym typeface="Tahoma"/>
            </a:endParaRPr>
          </a:p>
          <a:p>
            <a:pPr marL="457200" marR="0" lvl="0" indent="0" algn="l" rtl="0">
              <a:lnSpc>
                <a:spcPct val="120000"/>
              </a:lnSpc>
              <a:spcBef>
                <a:spcPts val="0"/>
              </a:spcBef>
              <a:spcAft>
                <a:spcPts val="0"/>
              </a:spcAft>
              <a:buNone/>
            </a:pPr>
            <a:r>
              <a:rPr lang="en" sz="1800" b="0" i="0" u="none" strike="noStrike" cap="none">
                <a:solidFill>
                  <a:srgbClr val="000066"/>
                </a:solidFill>
                <a:latin typeface="Tahoma"/>
                <a:ea typeface="Tahoma"/>
                <a:cs typeface="Tahoma"/>
                <a:sym typeface="Tahoma"/>
              </a:rPr>
              <a:t>(AO: GenI-III </a:t>
            </a:r>
            <a:r>
              <a:rPr lang="en" sz="1800" b="1" i="0" u="none" strike="noStrike" cap="none">
                <a:solidFill>
                  <a:srgbClr val="009900"/>
                </a:solidFill>
                <a:latin typeface="Tahoma"/>
                <a:ea typeface="Tahoma"/>
                <a:cs typeface="Tahoma"/>
                <a:sym typeface="Tahoma"/>
              </a:rPr>
              <a:t>CAO,GLAO</a:t>
            </a:r>
            <a:r>
              <a:rPr lang="en" sz="1800" b="1" i="0" u="none" strike="noStrike" cap="none">
                <a:solidFill>
                  <a:schemeClr val="lt2"/>
                </a:solidFill>
                <a:latin typeface="Tahoma"/>
                <a:ea typeface="Tahoma"/>
                <a:cs typeface="Tahoma"/>
                <a:sym typeface="Tahoma"/>
              </a:rPr>
              <a:t> &amp; MCAO</a:t>
            </a:r>
            <a:r>
              <a:rPr lang="en" sz="1800" b="0" i="0" u="none" strike="noStrike" cap="none">
                <a:solidFill>
                  <a:srgbClr val="000066"/>
                </a:solidFill>
                <a:latin typeface="Tahoma"/>
                <a:ea typeface="Tahoma"/>
                <a:cs typeface="Tahoma"/>
                <a:sym typeface="Tahoma"/>
              </a:rPr>
              <a:t>) </a:t>
            </a:r>
            <a:endParaRPr sz="1800" b="0" i="0" u="none" strike="noStrike" cap="none">
              <a:solidFill>
                <a:srgbClr val="000066"/>
              </a:solidFill>
              <a:latin typeface="Tahoma"/>
              <a:ea typeface="Tahoma"/>
              <a:cs typeface="Tahoma"/>
              <a:sym typeface="Tahoma"/>
            </a:endParaRPr>
          </a:p>
          <a:p>
            <a:pPr marL="342587" marR="0" lvl="0" indent="-329887" algn="l" rtl="0">
              <a:lnSpc>
                <a:spcPct val="120000"/>
              </a:lnSpc>
              <a:spcBef>
                <a:spcPts val="400"/>
              </a:spcBef>
              <a:spcAft>
                <a:spcPts val="0"/>
              </a:spcAft>
              <a:buClr>
                <a:schemeClr val="accent2"/>
              </a:buClr>
              <a:buSzPts val="1800"/>
              <a:buFont typeface="Noto Sans Symbols"/>
              <a:buChar char="❖"/>
            </a:pPr>
            <a:r>
              <a:rPr lang="en" sz="1800" b="0" i="0" u="none" strike="noStrike" cap="none">
                <a:solidFill>
                  <a:srgbClr val="000066"/>
                </a:solidFill>
                <a:latin typeface="Tahoma"/>
                <a:ea typeface="Tahoma"/>
                <a:cs typeface="Tahoma"/>
                <a:sym typeface="Tahoma"/>
              </a:rPr>
              <a:t>Visible Imaging Spectrometer </a:t>
            </a:r>
            <a:endParaRPr sz="1800" b="0" i="0" u="none" strike="noStrike" cap="none">
              <a:solidFill>
                <a:srgbClr val="000066"/>
              </a:solidFill>
              <a:latin typeface="Tahoma"/>
              <a:ea typeface="Tahoma"/>
              <a:cs typeface="Tahoma"/>
              <a:sym typeface="Tahoma"/>
            </a:endParaRPr>
          </a:p>
          <a:p>
            <a:pPr marL="457200" marR="0" lvl="0" indent="0" algn="l" rtl="0">
              <a:lnSpc>
                <a:spcPct val="120000"/>
              </a:lnSpc>
              <a:spcBef>
                <a:spcPts val="400"/>
              </a:spcBef>
              <a:spcAft>
                <a:spcPts val="0"/>
              </a:spcAft>
              <a:buNone/>
            </a:pPr>
            <a:r>
              <a:rPr lang="en" sz="1800" b="0" i="0" u="none" strike="noStrike" cap="none">
                <a:solidFill>
                  <a:srgbClr val="000066"/>
                </a:solidFill>
                <a:latin typeface="Tahoma"/>
                <a:ea typeface="Tahoma"/>
                <a:cs typeface="Tahoma"/>
                <a:sym typeface="Tahoma"/>
              </a:rPr>
              <a:t>(</a:t>
            </a:r>
            <a:r>
              <a:rPr lang="en" sz="1800" b="1" i="0" u="none" strike="noStrike" cap="none">
                <a:solidFill>
                  <a:srgbClr val="009900"/>
                </a:solidFill>
                <a:latin typeface="Tahoma"/>
                <a:ea typeface="Tahoma"/>
                <a:cs typeface="Tahoma"/>
                <a:sym typeface="Tahoma"/>
              </a:rPr>
              <a:t>VIS</a:t>
            </a:r>
            <a:r>
              <a:rPr lang="en" sz="1800" b="0" i="0" u="none" strike="noStrike" cap="none">
                <a:solidFill>
                  <a:srgbClr val="000066"/>
                </a:solidFill>
                <a:latin typeface="Tahoma"/>
                <a:ea typeface="Tahoma"/>
                <a:cs typeface="Tahoma"/>
                <a:sym typeface="Tahoma"/>
              </a:rPr>
              <a:t>, </a:t>
            </a:r>
            <a:r>
              <a:rPr lang="en" sz="1800" b="1" i="0" u="none" strike="noStrike" cap="none">
                <a:solidFill>
                  <a:schemeClr val="lt2"/>
                </a:solidFill>
                <a:latin typeface="Tahoma"/>
                <a:ea typeface="Tahoma"/>
                <a:cs typeface="Tahoma"/>
                <a:sym typeface="Tahoma"/>
              </a:rPr>
              <a:t>VISP</a:t>
            </a:r>
            <a:r>
              <a:rPr lang="en" sz="1800" b="0" i="0" u="none" strike="noStrike" cap="none">
                <a:solidFill>
                  <a:srgbClr val="000066"/>
                </a:solidFill>
                <a:latin typeface="Tahoma"/>
                <a:ea typeface="Tahoma"/>
                <a:cs typeface="Tahoma"/>
                <a:sym typeface="Tahoma"/>
              </a:rPr>
              <a:t>)</a:t>
            </a:r>
            <a:endParaRPr sz="1800" b="1" i="0" u="none" strike="noStrike" cap="none">
              <a:solidFill>
                <a:schemeClr val="dk1"/>
              </a:solidFill>
              <a:latin typeface="Tahoma"/>
              <a:ea typeface="Tahoma"/>
              <a:cs typeface="Tahoma"/>
              <a:sym typeface="Tahoma"/>
            </a:endParaRPr>
          </a:p>
          <a:p>
            <a:pPr marL="342587" marR="0" lvl="0" indent="-329887" algn="l" rtl="0">
              <a:lnSpc>
                <a:spcPct val="120000"/>
              </a:lnSpc>
              <a:spcBef>
                <a:spcPts val="400"/>
              </a:spcBef>
              <a:spcAft>
                <a:spcPts val="0"/>
              </a:spcAft>
              <a:buClr>
                <a:schemeClr val="accent2"/>
              </a:buClr>
              <a:buSzPts val="1800"/>
              <a:buFont typeface="Noto Sans Symbols"/>
              <a:buChar char="❖"/>
            </a:pPr>
            <a:r>
              <a:rPr lang="en" sz="1800" b="0" i="0" u="none" strike="noStrike" cap="none">
                <a:solidFill>
                  <a:srgbClr val="000066"/>
                </a:solidFill>
                <a:latin typeface="Tahoma"/>
                <a:ea typeface="Tahoma"/>
                <a:cs typeface="Tahoma"/>
                <a:sym typeface="Tahoma"/>
              </a:rPr>
              <a:t>Near InfraRed Imaging Spectro-polarimeters (</a:t>
            </a:r>
            <a:r>
              <a:rPr lang="en" sz="1800" b="1" i="0" u="none" strike="noStrike" cap="none">
                <a:solidFill>
                  <a:srgbClr val="009900"/>
                </a:solidFill>
                <a:latin typeface="Tahoma"/>
                <a:ea typeface="Tahoma"/>
                <a:cs typeface="Tahoma"/>
                <a:sym typeface="Tahoma"/>
              </a:rPr>
              <a:t>NIRIS</a:t>
            </a:r>
            <a:r>
              <a:rPr lang="en" sz="1800" b="0" i="0" u="none" strike="noStrike" cap="none">
                <a:solidFill>
                  <a:srgbClr val="000066"/>
                </a:solidFill>
                <a:latin typeface="Tahoma"/>
                <a:ea typeface="Tahoma"/>
                <a:cs typeface="Tahoma"/>
                <a:sym typeface="Tahoma"/>
              </a:rPr>
              <a:t>)     </a:t>
            </a:r>
            <a:r>
              <a:rPr lang="en" sz="1800" b="1" i="0" u="none" strike="noStrike" cap="none">
                <a:solidFill>
                  <a:schemeClr val="dk1"/>
                </a:solidFill>
                <a:latin typeface="Tahoma"/>
                <a:ea typeface="Tahoma"/>
                <a:cs typeface="Tahoma"/>
                <a:sym typeface="Tahoma"/>
              </a:rPr>
              <a:t>–</a:t>
            </a:r>
            <a:endParaRPr sz="1800"/>
          </a:p>
          <a:p>
            <a:pPr marL="342587" marR="0" lvl="0" indent="-329887" algn="l" rtl="0">
              <a:lnSpc>
                <a:spcPct val="120000"/>
              </a:lnSpc>
              <a:spcBef>
                <a:spcPts val="400"/>
              </a:spcBef>
              <a:spcAft>
                <a:spcPts val="0"/>
              </a:spcAft>
              <a:buClr>
                <a:schemeClr val="accent2"/>
              </a:buClr>
              <a:buSzPts val="1800"/>
              <a:buFont typeface="Noto Sans Symbols"/>
              <a:buChar char="❖"/>
            </a:pPr>
            <a:r>
              <a:rPr lang="en" sz="1800" b="0" i="0" u="none" strike="noStrike" cap="none">
                <a:solidFill>
                  <a:srgbClr val="000066"/>
                </a:solidFill>
                <a:latin typeface="Tahoma"/>
                <a:ea typeface="Tahoma"/>
                <a:cs typeface="Tahoma"/>
                <a:sym typeface="Tahoma"/>
              </a:rPr>
              <a:t>Cryogenic Infrared Spectrograph (</a:t>
            </a:r>
            <a:r>
              <a:rPr lang="en" sz="1800" b="1" i="0" u="none" strike="noStrike" cap="none">
                <a:solidFill>
                  <a:srgbClr val="009900"/>
                </a:solidFill>
                <a:latin typeface="Tahoma"/>
                <a:ea typeface="Tahoma"/>
                <a:cs typeface="Tahoma"/>
                <a:sym typeface="Tahoma"/>
              </a:rPr>
              <a:t>CYRA</a:t>
            </a:r>
            <a:r>
              <a:rPr lang="en" sz="1800" b="0" i="0" u="none" strike="noStrike" cap="none">
                <a:solidFill>
                  <a:srgbClr val="000066"/>
                </a:solidFill>
                <a:latin typeface="Tahoma"/>
                <a:ea typeface="Tahoma"/>
                <a:cs typeface="Tahoma"/>
                <a:sym typeface="Tahoma"/>
              </a:rPr>
              <a:t>)</a:t>
            </a:r>
            <a:endParaRPr sz="1800" b="1" i="0" u="none" strike="noStrike" cap="none">
              <a:solidFill>
                <a:schemeClr val="dk1"/>
              </a:solidFill>
              <a:latin typeface="Tahoma"/>
              <a:ea typeface="Tahoma"/>
              <a:cs typeface="Tahoma"/>
              <a:sym typeface="Tahoma"/>
            </a:endParaRPr>
          </a:p>
          <a:p>
            <a:pPr marL="342587" marR="0" lvl="0" indent="-329887" algn="l" rtl="0">
              <a:lnSpc>
                <a:spcPct val="120000"/>
              </a:lnSpc>
              <a:spcBef>
                <a:spcPts val="400"/>
              </a:spcBef>
              <a:spcAft>
                <a:spcPts val="0"/>
              </a:spcAft>
              <a:buClr>
                <a:schemeClr val="accent2"/>
              </a:buClr>
              <a:buSzPts val="1800"/>
              <a:buFont typeface="Noto Sans Symbols"/>
              <a:buChar char="❖"/>
            </a:pPr>
            <a:r>
              <a:rPr lang="en" sz="1800" b="0" i="0" u="none" strike="noStrike" cap="none">
                <a:solidFill>
                  <a:srgbClr val="000066"/>
                </a:solidFill>
                <a:latin typeface="Tahoma"/>
                <a:ea typeface="Tahoma"/>
                <a:cs typeface="Tahoma"/>
                <a:sym typeface="Tahoma"/>
              </a:rPr>
              <a:t>Broad-band Filter Imager (</a:t>
            </a:r>
            <a:r>
              <a:rPr lang="en" sz="1800" b="1" i="0" u="none" strike="noStrike" cap="none">
                <a:solidFill>
                  <a:srgbClr val="009900"/>
                </a:solidFill>
                <a:latin typeface="Tahoma"/>
                <a:ea typeface="Tahoma"/>
                <a:cs typeface="Tahoma"/>
                <a:sym typeface="Tahoma"/>
              </a:rPr>
              <a:t>BFI</a:t>
            </a:r>
            <a:r>
              <a:rPr lang="en" sz="1800" b="0" i="0" u="none" strike="noStrike" cap="none">
                <a:solidFill>
                  <a:srgbClr val="000066"/>
                </a:solidFill>
                <a:latin typeface="Tahoma"/>
                <a:ea typeface="Tahoma"/>
                <a:cs typeface="Tahoma"/>
                <a:sym typeface="Tahoma"/>
              </a:rPr>
              <a:t>)</a:t>
            </a:r>
            <a:endParaRPr sz="1800"/>
          </a:p>
          <a:p>
            <a:pPr marL="342587" marR="0" lvl="0" indent="-329887" algn="l" rtl="0">
              <a:lnSpc>
                <a:spcPct val="120000"/>
              </a:lnSpc>
              <a:spcBef>
                <a:spcPts val="400"/>
              </a:spcBef>
              <a:spcAft>
                <a:spcPts val="0"/>
              </a:spcAft>
              <a:buClr>
                <a:schemeClr val="accent2"/>
              </a:buClr>
              <a:buSzPts val="1800"/>
              <a:buFont typeface="Noto Sans Symbols"/>
              <a:buChar char="❖"/>
            </a:pPr>
            <a:r>
              <a:rPr lang="en" sz="1800" b="0" i="0" u="none" strike="noStrike" cap="none">
                <a:solidFill>
                  <a:srgbClr val="000066"/>
                </a:solidFill>
                <a:latin typeface="Tahoma"/>
                <a:ea typeface="Tahoma"/>
                <a:cs typeface="Tahoma"/>
                <a:sym typeface="Tahoma"/>
              </a:rPr>
              <a:t>Fast Imaging Solar Spectrograph (</a:t>
            </a:r>
            <a:r>
              <a:rPr lang="en" sz="1800" b="1" i="0" u="none" strike="noStrike" cap="none">
                <a:solidFill>
                  <a:srgbClr val="009900"/>
                </a:solidFill>
                <a:latin typeface="Tahoma"/>
                <a:ea typeface="Tahoma"/>
                <a:cs typeface="Tahoma"/>
                <a:sym typeface="Tahoma"/>
              </a:rPr>
              <a:t>FISS</a:t>
            </a:r>
            <a:r>
              <a:rPr lang="en" sz="1800" b="0" i="0" u="none" strike="noStrike" cap="none">
                <a:solidFill>
                  <a:srgbClr val="000066"/>
                </a:solidFill>
                <a:latin typeface="Tahoma"/>
                <a:ea typeface="Tahoma"/>
                <a:cs typeface="Tahoma"/>
                <a:sym typeface="Tahoma"/>
              </a:rPr>
              <a:t>)</a:t>
            </a:r>
            <a:endParaRPr sz="1800"/>
          </a:p>
        </p:txBody>
      </p:sp>
      <p:sp>
        <p:nvSpPr>
          <p:cNvPr id="282" name="Google Shape;282;p65"/>
          <p:cNvSpPr/>
          <p:nvPr/>
        </p:nvSpPr>
        <p:spPr>
          <a:xfrm>
            <a:off x="914400" y="228600"/>
            <a:ext cx="7010400" cy="685800"/>
          </a:xfrm>
          <a:prstGeom prst="rect">
            <a:avLst/>
          </a:prstGeom>
          <a:noFill/>
          <a:ln>
            <a:noFill/>
          </a:ln>
          <a:effectLst>
            <a:outerShdw blurRad="57150" dist="19050" dir="5400000" algn="bl" rotWithShape="0">
              <a:srgbClr val="000000">
                <a:alpha val="50000"/>
              </a:srgbClr>
            </a:outerShdw>
          </a:effectLst>
        </p:spPr>
        <p:txBody>
          <a:bodyPr spcFirstLastPara="1" wrap="square" lIns="91350" tIns="45675" rIns="91350" bIns="45675" anchor="ctr" anchorCtr="0">
            <a:noAutofit/>
          </a:bodyPr>
          <a:lstStyle/>
          <a:p>
            <a:pPr marL="0" marR="0" lvl="0" indent="0" algn="ctr" rtl="0">
              <a:lnSpc>
                <a:spcPct val="125000"/>
              </a:lnSpc>
              <a:spcBef>
                <a:spcPts val="0"/>
              </a:spcBef>
              <a:spcAft>
                <a:spcPts val="0"/>
              </a:spcAft>
              <a:buNone/>
            </a:pPr>
            <a:r>
              <a:rPr lang="en" sz="3600" b="1" i="1" u="none" strike="noStrike" cap="none">
                <a:solidFill>
                  <a:srgbClr val="FF6600"/>
                </a:solidFill>
              </a:rPr>
              <a:t>GST Scientific Instruments</a:t>
            </a:r>
            <a:endParaRPr b="1" i="1">
              <a:solidFill>
                <a:srgbClr val="FF6600"/>
              </a:solidFill>
            </a:endParaRPr>
          </a:p>
        </p:txBody>
      </p:sp>
      <p:sp>
        <p:nvSpPr>
          <p:cNvPr id="283" name="Google Shape;283;p65"/>
          <p:cNvSpPr txBox="1"/>
          <p:nvPr/>
        </p:nvSpPr>
        <p:spPr>
          <a:xfrm>
            <a:off x="4616456" y="4292611"/>
            <a:ext cx="5820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AO</a:t>
            </a:r>
            <a:endParaRPr/>
          </a:p>
        </p:txBody>
      </p:sp>
      <p:cxnSp>
        <p:nvCxnSpPr>
          <p:cNvPr id="284" name="Google Shape;284;p65"/>
          <p:cNvCxnSpPr/>
          <p:nvPr/>
        </p:nvCxnSpPr>
        <p:spPr>
          <a:xfrm>
            <a:off x="5105400" y="4572000"/>
            <a:ext cx="838200" cy="228600"/>
          </a:xfrm>
          <a:prstGeom prst="straightConnector1">
            <a:avLst/>
          </a:prstGeom>
          <a:noFill/>
          <a:ln w="25400" cap="flat" cmpd="sng">
            <a:solidFill>
              <a:srgbClr val="FF6600"/>
            </a:solidFill>
            <a:prstDash val="solid"/>
            <a:round/>
            <a:headEnd type="none" w="med" len="med"/>
            <a:tailEnd type="triangle" w="med" len="med"/>
          </a:ln>
        </p:spPr>
      </p:cxnSp>
      <p:sp>
        <p:nvSpPr>
          <p:cNvPr id="285" name="Google Shape;285;p65"/>
          <p:cNvSpPr txBox="1"/>
          <p:nvPr/>
        </p:nvSpPr>
        <p:spPr>
          <a:xfrm>
            <a:off x="7162808" y="4406911"/>
            <a:ext cx="7263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FISS</a:t>
            </a:r>
            <a:endParaRPr/>
          </a:p>
        </p:txBody>
      </p:sp>
      <p:cxnSp>
        <p:nvCxnSpPr>
          <p:cNvPr id="286" name="Google Shape;286;p65"/>
          <p:cNvCxnSpPr/>
          <p:nvPr/>
        </p:nvCxnSpPr>
        <p:spPr>
          <a:xfrm rot="10800000">
            <a:off x="6248400" y="4575175"/>
            <a:ext cx="914400" cy="0"/>
          </a:xfrm>
          <a:prstGeom prst="straightConnector1">
            <a:avLst/>
          </a:prstGeom>
          <a:noFill/>
          <a:ln w="25400" cap="flat" cmpd="sng">
            <a:solidFill>
              <a:srgbClr val="FF6600"/>
            </a:solidFill>
            <a:prstDash val="solid"/>
            <a:round/>
            <a:headEnd type="none" w="med" len="med"/>
            <a:tailEnd type="triangle" w="med" len="med"/>
          </a:ln>
        </p:spPr>
      </p:cxnSp>
      <p:sp>
        <p:nvSpPr>
          <p:cNvPr id="287" name="Google Shape;287;p65"/>
          <p:cNvSpPr txBox="1"/>
          <p:nvPr/>
        </p:nvSpPr>
        <p:spPr>
          <a:xfrm>
            <a:off x="8001006" y="5410210"/>
            <a:ext cx="8973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NIRIS</a:t>
            </a:r>
            <a:endParaRPr/>
          </a:p>
        </p:txBody>
      </p:sp>
      <p:cxnSp>
        <p:nvCxnSpPr>
          <p:cNvPr id="288" name="Google Shape;288;p65"/>
          <p:cNvCxnSpPr/>
          <p:nvPr/>
        </p:nvCxnSpPr>
        <p:spPr>
          <a:xfrm rot="10800000" flipH="1">
            <a:off x="5194300" y="5257800"/>
            <a:ext cx="1219200" cy="381000"/>
          </a:xfrm>
          <a:prstGeom prst="straightConnector1">
            <a:avLst/>
          </a:prstGeom>
          <a:noFill/>
          <a:ln w="25400" cap="flat" cmpd="sng">
            <a:solidFill>
              <a:srgbClr val="FF6600"/>
            </a:solidFill>
            <a:prstDash val="solid"/>
            <a:round/>
            <a:headEnd type="none" w="med" len="med"/>
            <a:tailEnd type="triangle" w="med" len="med"/>
          </a:ln>
        </p:spPr>
      </p:cxnSp>
      <p:sp>
        <p:nvSpPr>
          <p:cNvPr id="289" name="Google Shape;289;p65"/>
          <p:cNvSpPr txBox="1"/>
          <p:nvPr/>
        </p:nvSpPr>
        <p:spPr>
          <a:xfrm>
            <a:off x="4622805" y="4708537"/>
            <a:ext cx="6120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BFI</a:t>
            </a:r>
            <a:endParaRPr/>
          </a:p>
        </p:txBody>
      </p:sp>
      <p:cxnSp>
        <p:nvCxnSpPr>
          <p:cNvPr id="290" name="Google Shape;290;p65"/>
          <p:cNvCxnSpPr/>
          <p:nvPr/>
        </p:nvCxnSpPr>
        <p:spPr>
          <a:xfrm>
            <a:off x="5143500" y="5016501"/>
            <a:ext cx="685800" cy="152400"/>
          </a:xfrm>
          <a:prstGeom prst="straightConnector1">
            <a:avLst/>
          </a:prstGeom>
          <a:noFill/>
          <a:ln w="25400" cap="flat" cmpd="sng">
            <a:solidFill>
              <a:srgbClr val="FF6600"/>
            </a:solidFill>
            <a:prstDash val="solid"/>
            <a:round/>
            <a:headEnd type="none" w="med" len="med"/>
            <a:tailEnd type="triangle" w="med" len="med"/>
          </a:ln>
        </p:spPr>
      </p:cxnSp>
      <p:cxnSp>
        <p:nvCxnSpPr>
          <p:cNvPr id="291" name="Google Shape;291;p65"/>
          <p:cNvCxnSpPr/>
          <p:nvPr/>
        </p:nvCxnSpPr>
        <p:spPr>
          <a:xfrm flipH="1">
            <a:off x="7010501" y="3581401"/>
            <a:ext cx="1193700" cy="381000"/>
          </a:xfrm>
          <a:prstGeom prst="straightConnector1">
            <a:avLst/>
          </a:prstGeom>
          <a:noFill/>
          <a:ln w="25400" cap="flat" cmpd="sng">
            <a:solidFill>
              <a:srgbClr val="FF6600"/>
            </a:solidFill>
            <a:prstDash val="solid"/>
            <a:round/>
            <a:headEnd type="none" w="med" len="med"/>
            <a:tailEnd type="triangle" w="med" len="med"/>
          </a:ln>
        </p:spPr>
      </p:cxnSp>
      <p:sp>
        <p:nvSpPr>
          <p:cNvPr id="292" name="Google Shape;292;p65"/>
          <p:cNvSpPr txBox="1"/>
          <p:nvPr/>
        </p:nvSpPr>
        <p:spPr>
          <a:xfrm>
            <a:off x="8172458" y="3352810"/>
            <a:ext cx="9156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CYRA</a:t>
            </a:r>
            <a:endParaRPr/>
          </a:p>
        </p:txBody>
      </p:sp>
      <p:sp>
        <p:nvSpPr>
          <p:cNvPr id="293" name="Google Shape;293;p65"/>
          <p:cNvSpPr txBox="1"/>
          <p:nvPr/>
        </p:nvSpPr>
        <p:spPr>
          <a:xfrm>
            <a:off x="4648208" y="5483238"/>
            <a:ext cx="6123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VIS</a:t>
            </a:r>
            <a:endParaRPr/>
          </a:p>
        </p:txBody>
      </p:sp>
      <p:cxnSp>
        <p:nvCxnSpPr>
          <p:cNvPr id="294" name="Google Shape;294;p65"/>
          <p:cNvCxnSpPr/>
          <p:nvPr/>
        </p:nvCxnSpPr>
        <p:spPr>
          <a:xfrm rot="10800000">
            <a:off x="7010400" y="5257800"/>
            <a:ext cx="990600" cy="304800"/>
          </a:xfrm>
          <a:prstGeom prst="straightConnector1">
            <a:avLst/>
          </a:prstGeom>
          <a:noFill/>
          <a:ln w="25400" cap="flat" cmpd="sng">
            <a:solidFill>
              <a:srgbClr val="FF6600"/>
            </a:solidFill>
            <a:prstDash val="solid"/>
            <a:round/>
            <a:headEnd type="none" w="med" len="med"/>
            <a:tailEnd type="triangle" w="med" len="med"/>
          </a:ln>
        </p:spPr>
      </p:cxnSp>
      <p:sp>
        <p:nvSpPr>
          <p:cNvPr id="295" name="Google Shape;295;p65"/>
          <p:cNvSpPr txBox="1"/>
          <p:nvPr/>
        </p:nvSpPr>
        <p:spPr>
          <a:xfrm>
            <a:off x="8002592" y="4746635"/>
            <a:ext cx="996600" cy="399900"/>
          </a:xfrm>
          <a:prstGeom prst="rect">
            <a:avLst/>
          </a:prstGeom>
          <a:noFill/>
          <a:ln>
            <a:noFill/>
          </a:ln>
        </p:spPr>
        <p:txBody>
          <a:bodyPr spcFirstLastPara="1" wrap="square" lIns="91350" tIns="45675" rIns="91350" bIns="45675" anchor="t" anchorCtr="0">
            <a:noAutofit/>
          </a:bodyPr>
          <a:lstStyle/>
          <a:p>
            <a:pPr marL="0" marR="0" lvl="0" indent="0" algn="r" rtl="0">
              <a:spcBef>
                <a:spcPts val="0"/>
              </a:spcBef>
              <a:spcAft>
                <a:spcPts val="0"/>
              </a:spcAft>
              <a:buNone/>
            </a:pPr>
            <a:r>
              <a:rPr lang="en" sz="2000" b="1" i="0" u="none" strike="noStrike" cap="none">
                <a:solidFill>
                  <a:srgbClr val="FF6600"/>
                </a:solidFill>
                <a:latin typeface="Times New Roman"/>
                <a:ea typeface="Times New Roman"/>
                <a:cs typeface="Times New Roman"/>
                <a:sym typeface="Times New Roman"/>
              </a:rPr>
              <a:t>MCAO</a:t>
            </a:r>
            <a:endParaRPr/>
          </a:p>
        </p:txBody>
      </p:sp>
      <p:cxnSp>
        <p:nvCxnSpPr>
          <p:cNvPr id="296" name="Google Shape;296;p65"/>
          <p:cNvCxnSpPr/>
          <p:nvPr/>
        </p:nvCxnSpPr>
        <p:spPr>
          <a:xfrm flipH="1">
            <a:off x="6819901" y="4953000"/>
            <a:ext cx="1219200" cy="76200"/>
          </a:xfrm>
          <a:prstGeom prst="straightConnector1">
            <a:avLst/>
          </a:prstGeom>
          <a:noFill/>
          <a:ln w="25400" cap="flat" cmpd="sng">
            <a:solidFill>
              <a:srgbClr val="FF6600"/>
            </a:solidFill>
            <a:prstDash val="solid"/>
            <a:round/>
            <a:headEnd type="none" w="med" len="med"/>
            <a:tailEnd type="triangle" w="med" len="med"/>
          </a:ln>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par>
                                <p:cTn id="8" presetID="10" presetClass="entr" presetSubtype="0" fill="hold" nodeType="withEffect">
                                  <p:stCondLst>
                                    <p:cond delay="0"/>
                                  </p:stCondLst>
                                  <p:childTnLst>
                                    <p:set>
                                      <p:cBhvr>
                                        <p:cTn id="9" dur="1" fill="hold">
                                          <p:stCondLst>
                                            <p:cond delay="0"/>
                                          </p:stCondLst>
                                        </p:cTn>
                                        <p:tgtEl>
                                          <p:spTgt spid="283"/>
                                        </p:tgtEl>
                                        <p:attrNameLst>
                                          <p:attrName>style.visibility</p:attrName>
                                        </p:attrNameLst>
                                      </p:cBhvr>
                                      <p:to>
                                        <p:strVal val="visible"/>
                                      </p:to>
                                    </p:set>
                                    <p:animEffect transition="in" filter="fade">
                                      <p:cBhvr>
                                        <p:cTn id="10" dur="500"/>
                                        <p:tgtEl>
                                          <p:spTgt spid="283"/>
                                        </p:tgtEl>
                                      </p:cBhvr>
                                    </p:animEffect>
                                  </p:childTnLst>
                                </p:cTn>
                              </p:par>
                              <p:par>
                                <p:cTn id="11" presetID="10" presetClass="entr" presetSubtype="0" fill="hold" nodeType="withEffect">
                                  <p:stCondLst>
                                    <p:cond delay="0"/>
                                  </p:stCondLst>
                                  <p:childTnLst>
                                    <p:set>
                                      <p:cBhvr>
                                        <p:cTn id="12" dur="1" fill="hold">
                                          <p:stCondLst>
                                            <p:cond delay="0"/>
                                          </p:stCondLst>
                                        </p:cTn>
                                        <p:tgtEl>
                                          <p:spTgt spid="287"/>
                                        </p:tgtEl>
                                        <p:attrNameLst>
                                          <p:attrName>style.visibility</p:attrName>
                                        </p:attrNameLst>
                                      </p:cBhvr>
                                      <p:to>
                                        <p:strVal val="visible"/>
                                      </p:to>
                                    </p:set>
                                    <p:animEffect transition="in" filter="fade">
                                      <p:cBhvr>
                                        <p:cTn id="13" dur="500"/>
                                        <p:tgtEl>
                                          <p:spTgt spid="287"/>
                                        </p:tgtEl>
                                      </p:cBhvr>
                                    </p:animEffect>
                                  </p:childTnLst>
                                </p:cTn>
                              </p:par>
                              <p:par>
                                <p:cTn id="14" presetID="10" presetClass="entr" presetSubtype="0" fill="hold" nodeType="withEffect">
                                  <p:stCondLst>
                                    <p:cond delay="0"/>
                                  </p:stCondLst>
                                  <p:childTnLst>
                                    <p:set>
                                      <p:cBhvr>
                                        <p:cTn id="15" dur="1" fill="hold">
                                          <p:stCondLst>
                                            <p:cond delay="0"/>
                                          </p:stCondLst>
                                        </p:cTn>
                                        <p:tgtEl>
                                          <p:spTgt spid="288"/>
                                        </p:tgtEl>
                                        <p:attrNameLst>
                                          <p:attrName>style.visibility</p:attrName>
                                        </p:attrNameLst>
                                      </p:cBhvr>
                                      <p:to>
                                        <p:strVal val="visible"/>
                                      </p:to>
                                    </p:set>
                                    <p:animEffect transition="in" filter="fade">
                                      <p:cBhvr>
                                        <p:cTn id="16" dur="500"/>
                                        <p:tgtEl>
                                          <p:spTgt spid="288"/>
                                        </p:tgtEl>
                                      </p:cBhvr>
                                    </p:animEffect>
                                  </p:childTnLst>
                                </p:cTn>
                              </p:par>
                              <p:par>
                                <p:cTn id="17" presetID="10" presetClass="entr" presetSubtype="0" fill="hold" nodeType="with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par>
                                <p:cTn id="20" presetID="10" presetClass="entr" presetSubtype="0" fill="hold" nodeType="with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fade">
                                      <p:cBhvr>
                                        <p:cTn id="22" dur="500"/>
                                        <p:tgtEl>
                                          <p:spTgt spid="285"/>
                                        </p:tgtEl>
                                      </p:cBhvr>
                                    </p:animEffect>
                                  </p:childTnLst>
                                </p:cTn>
                              </p:par>
                              <p:par>
                                <p:cTn id="23" presetID="10" presetClass="entr" presetSubtype="0" fill="hold" nodeType="withEffect">
                                  <p:stCondLst>
                                    <p:cond delay="0"/>
                                  </p:stCondLst>
                                  <p:childTnLst>
                                    <p:set>
                                      <p:cBhvr>
                                        <p:cTn id="24" dur="1" fill="hold">
                                          <p:stCondLst>
                                            <p:cond delay="0"/>
                                          </p:stCondLst>
                                        </p:cTn>
                                        <p:tgtEl>
                                          <p:spTgt spid="290"/>
                                        </p:tgtEl>
                                        <p:attrNameLst>
                                          <p:attrName>style.visibility</p:attrName>
                                        </p:attrNameLst>
                                      </p:cBhvr>
                                      <p:to>
                                        <p:strVal val="visible"/>
                                      </p:to>
                                    </p:set>
                                    <p:animEffect transition="in" filter="fade">
                                      <p:cBhvr>
                                        <p:cTn id="25" dur="500"/>
                                        <p:tgtEl>
                                          <p:spTgt spid="290"/>
                                        </p:tgtEl>
                                      </p:cBhvr>
                                    </p:animEffect>
                                  </p:childTnLst>
                                </p:cTn>
                              </p:par>
                              <p:par>
                                <p:cTn id="26" presetID="10" presetClass="entr" presetSubtype="0" fill="hold" nodeType="withEffect">
                                  <p:stCondLst>
                                    <p:cond delay="0"/>
                                  </p:stCondLst>
                                  <p:childTnLst>
                                    <p:set>
                                      <p:cBhvr>
                                        <p:cTn id="27" dur="1" fill="hold">
                                          <p:stCondLst>
                                            <p:cond delay="0"/>
                                          </p:stCondLst>
                                        </p:cTn>
                                        <p:tgtEl>
                                          <p:spTgt spid="289"/>
                                        </p:tgtEl>
                                        <p:attrNameLst>
                                          <p:attrName>style.visibility</p:attrName>
                                        </p:attrNameLst>
                                      </p:cBhvr>
                                      <p:to>
                                        <p:strVal val="visible"/>
                                      </p:to>
                                    </p:set>
                                    <p:animEffect transition="in" filter="fade">
                                      <p:cBhvr>
                                        <p:cTn id="28" dur="500"/>
                                        <p:tgtEl>
                                          <p:spTgt spid="289"/>
                                        </p:tgtEl>
                                      </p:cBhvr>
                                    </p:animEffect>
                                  </p:childTnLst>
                                </p:cTn>
                              </p:par>
                              <p:par>
                                <p:cTn id="29" presetID="10" presetClass="entr" presetSubtype="0" fill="hold" nodeType="withEffect">
                                  <p:stCondLst>
                                    <p:cond delay="0"/>
                                  </p:stCondLst>
                                  <p:childTnLst>
                                    <p:set>
                                      <p:cBhvr>
                                        <p:cTn id="30" dur="1" fill="hold">
                                          <p:stCondLst>
                                            <p:cond delay="0"/>
                                          </p:stCondLst>
                                        </p:cTn>
                                        <p:tgtEl>
                                          <p:spTgt spid="291"/>
                                        </p:tgtEl>
                                        <p:attrNameLst>
                                          <p:attrName>style.visibility</p:attrName>
                                        </p:attrNameLst>
                                      </p:cBhvr>
                                      <p:to>
                                        <p:strVal val="visible"/>
                                      </p:to>
                                    </p:set>
                                    <p:animEffect transition="in" filter="fade">
                                      <p:cBhvr>
                                        <p:cTn id="31" dur="500"/>
                                        <p:tgtEl>
                                          <p:spTgt spid="291"/>
                                        </p:tgtEl>
                                      </p:cBhvr>
                                    </p:animEffect>
                                  </p:childTnLst>
                                </p:cTn>
                              </p:par>
                              <p:par>
                                <p:cTn id="32" presetID="10" presetClass="entr" presetSubtype="0" fill="hold" nodeType="withEffect">
                                  <p:stCondLst>
                                    <p:cond delay="0"/>
                                  </p:stCondLst>
                                  <p:childTnLst>
                                    <p:set>
                                      <p:cBhvr>
                                        <p:cTn id="33" dur="1" fill="hold">
                                          <p:stCondLst>
                                            <p:cond delay="0"/>
                                          </p:stCondLst>
                                        </p:cTn>
                                        <p:tgtEl>
                                          <p:spTgt spid="292"/>
                                        </p:tgtEl>
                                        <p:attrNameLst>
                                          <p:attrName>style.visibility</p:attrName>
                                        </p:attrNameLst>
                                      </p:cBhvr>
                                      <p:to>
                                        <p:strVal val="visible"/>
                                      </p:to>
                                    </p:set>
                                    <p:animEffect transition="in" filter="fade">
                                      <p:cBhvr>
                                        <p:cTn id="34" dur="500"/>
                                        <p:tgtEl>
                                          <p:spTgt spid="292"/>
                                        </p:tgtEl>
                                      </p:cBhvr>
                                    </p:animEffect>
                                  </p:childTnLst>
                                </p:cTn>
                              </p:par>
                              <p:par>
                                <p:cTn id="35" presetID="10" presetClass="entr" presetSubtype="0" fill="hold" nodeType="withEffect">
                                  <p:stCondLst>
                                    <p:cond delay="0"/>
                                  </p:stCondLst>
                                  <p:childTnLst>
                                    <p:set>
                                      <p:cBhvr>
                                        <p:cTn id="36" dur="1" fill="hold">
                                          <p:stCondLst>
                                            <p:cond delay="0"/>
                                          </p:stCondLst>
                                        </p:cTn>
                                        <p:tgtEl>
                                          <p:spTgt spid="293"/>
                                        </p:tgtEl>
                                        <p:attrNameLst>
                                          <p:attrName>style.visibility</p:attrName>
                                        </p:attrNameLst>
                                      </p:cBhvr>
                                      <p:to>
                                        <p:strVal val="visible"/>
                                      </p:to>
                                    </p:set>
                                    <p:animEffect transition="in" filter="fade">
                                      <p:cBhvr>
                                        <p:cTn id="37" dur="500"/>
                                        <p:tgtEl>
                                          <p:spTgt spid="293"/>
                                        </p:tgtEl>
                                      </p:cBhvr>
                                    </p:animEffect>
                                  </p:childTnLst>
                                </p:cTn>
                              </p:par>
                              <p:par>
                                <p:cTn id="38" presetID="1" presetClass="entr" presetSubtype="0" fill="hold" nodeType="withEffect">
                                  <p:stCondLst>
                                    <p:cond delay="0"/>
                                  </p:stCondLst>
                                  <p:childTnLst>
                                    <p:set>
                                      <p:cBhvr>
                                        <p:cTn id="39" dur="1" fill="hold">
                                          <p:stCondLst>
                                            <p:cond delay="0"/>
                                          </p:stCondLst>
                                        </p:cTn>
                                        <p:tgtEl>
                                          <p:spTgt spid="294"/>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296"/>
                                        </p:tgtEl>
                                        <p:attrNameLst>
                                          <p:attrName>style.visibility</p:attrName>
                                        </p:attrNameLst>
                                      </p:cBhvr>
                                      <p:to>
                                        <p:strVal val="visible"/>
                                      </p:to>
                                    </p:set>
                                    <p:animEffect transition="in" filter="fade">
                                      <p:cBhvr>
                                        <p:cTn id="42" dur="500"/>
                                        <p:tgtEl>
                                          <p:spTgt spid="296"/>
                                        </p:tgtEl>
                                      </p:cBhvr>
                                    </p:animEffect>
                                  </p:childTnLst>
                                </p:cTn>
                              </p:par>
                              <p:par>
                                <p:cTn id="43" presetID="10" presetClass="entr" presetSubtype="0" fill="hold" nodeType="withEffect">
                                  <p:stCondLst>
                                    <p:cond delay="0"/>
                                  </p:stCondLst>
                                  <p:childTnLst>
                                    <p:set>
                                      <p:cBhvr>
                                        <p:cTn id="44" dur="1" fill="hold">
                                          <p:stCondLst>
                                            <p:cond delay="0"/>
                                          </p:stCondLst>
                                        </p:cTn>
                                        <p:tgtEl>
                                          <p:spTgt spid="295"/>
                                        </p:tgtEl>
                                        <p:attrNameLst>
                                          <p:attrName>style.visibility</p:attrName>
                                        </p:attrNameLst>
                                      </p:cBhvr>
                                      <p:to>
                                        <p:strVal val="visible"/>
                                      </p:to>
                                    </p:set>
                                    <p:animEffect transition="in" filter="fade">
                                      <p:cBhvr>
                                        <p:cTn id="45"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6"/>
          <p:cNvSpPr txBox="1">
            <a:spLocks noGrp="1"/>
          </p:cNvSpPr>
          <p:nvPr>
            <p:ph type="title"/>
          </p:nvPr>
        </p:nvSpPr>
        <p:spPr>
          <a:xfrm>
            <a:off x="381000" y="-27302"/>
            <a:ext cx="7698300" cy="8655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 sz="3600" b="1" i="1">
                <a:solidFill>
                  <a:srgbClr val="FF6600"/>
                </a:solidFill>
                <a:latin typeface="Arial"/>
                <a:ea typeface="Arial"/>
                <a:cs typeface="Arial"/>
                <a:sym typeface="Arial"/>
              </a:rPr>
              <a:t>Flare 5 July 2012</a:t>
            </a:r>
            <a:endParaRPr sz="3600" b="1" i="1">
              <a:solidFill>
                <a:srgbClr val="FF6600"/>
              </a:solidFill>
              <a:latin typeface="Arial"/>
              <a:ea typeface="Arial"/>
              <a:cs typeface="Arial"/>
              <a:sym typeface="Arial"/>
            </a:endParaRPr>
          </a:p>
        </p:txBody>
      </p:sp>
      <p:sp>
        <p:nvSpPr>
          <p:cNvPr id="303" name="Google Shape;303;p66"/>
          <p:cNvSpPr txBox="1">
            <a:spLocks noGrp="1"/>
          </p:cNvSpPr>
          <p:nvPr>
            <p:ph type="body" idx="2"/>
          </p:nvPr>
        </p:nvSpPr>
        <p:spPr>
          <a:xfrm>
            <a:off x="5943600" y="928675"/>
            <a:ext cx="3200400" cy="4876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342900" lvl="0" indent="-317500" algn="l" rtl="0">
              <a:spcBef>
                <a:spcPts val="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1083.0 nm</a:t>
            </a:r>
            <a:endParaRPr sz="2400" dirty="0">
              <a:solidFill>
                <a:srgbClr val="434343"/>
              </a:solidFill>
              <a:latin typeface="+mn-lt"/>
            </a:endParaRPr>
          </a:p>
          <a:p>
            <a:pPr marL="342900" lvl="0" indent="-317500" algn="l" rtl="0">
              <a:spcBef>
                <a:spcPts val="56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Nearly 3 hrs</a:t>
            </a:r>
            <a:endParaRPr sz="2400" dirty="0">
              <a:solidFill>
                <a:srgbClr val="434343"/>
              </a:solidFill>
              <a:latin typeface="+mn-lt"/>
              <a:ea typeface="Times New Roman"/>
              <a:cs typeface="Times New Roman"/>
              <a:sym typeface="Times New Roman"/>
            </a:endParaRPr>
          </a:p>
          <a:p>
            <a:pPr marL="342900" lvl="0" indent="-317500" algn="l" rtl="0">
              <a:spcBef>
                <a:spcPts val="56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CAO &amp; Speckle</a:t>
            </a:r>
            <a:endParaRPr sz="2400" dirty="0">
              <a:solidFill>
                <a:srgbClr val="434343"/>
              </a:solidFill>
              <a:latin typeface="+mn-lt"/>
            </a:endParaRPr>
          </a:p>
          <a:p>
            <a:pPr marL="342900" lvl="0" indent="-317500" algn="l" rtl="0">
              <a:spcBef>
                <a:spcPts val="56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At 21:47 FOV Lit</a:t>
            </a:r>
            <a:endParaRPr sz="2400" dirty="0">
              <a:solidFill>
                <a:srgbClr val="434343"/>
              </a:solidFill>
              <a:latin typeface="+mn-lt"/>
            </a:endParaRPr>
          </a:p>
          <a:p>
            <a:pPr marL="342900" lvl="0" indent="-317500" algn="l" rtl="0">
              <a:spcBef>
                <a:spcPts val="56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Need sub-second time</a:t>
            </a:r>
            <a:r>
              <a:rPr lang="en" sz="2400" dirty="0">
                <a:solidFill>
                  <a:srgbClr val="434343"/>
                </a:solidFill>
                <a:latin typeface="+mn-lt"/>
              </a:rPr>
              <a:t>-</a:t>
            </a:r>
            <a:r>
              <a:rPr lang="en" sz="2400" dirty="0">
                <a:solidFill>
                  <a:srgbClr val="434343"/>
                </a:solidFill>
                <a:latin typeface="+mn-lt"/>
                <a:ea typeface="Times New Roman"/>
                <a:cs typeface="Times New Roman"/>
                <a:sym typeface="Times New Roman"/>
              </a:rPr>
              <a:t>step over FOV</a:t>
            </a:r>
            <a:endParaRPr sz="2400" dirty="0">
              <a:solidFill>
                <a:srgbClr val="434343"/>
              </a:solidFill>
              <a:latin typeface="+mn-lt"/>
              <a:ea typeface="Times New Roman"/>
              <a:cs typeface="Times New Roman"/>
              <a:sym typeface="Times New Roman"/>
            </a:endParaRPr>
          </a:p>
          <a:p>
            <a:pPr marL="342900" lvl="0" indent="-317500" algn="l" rtl="0">
              <a:spcBef>
                <a:spcPts val="56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50000 km x 50000 km field</a:t>
            </a:r>
            <a:endParaRPr sz="2400" dirty="0">
              <a:solidFill>
                <a:srgbClr val="434343"/>
              </a:solidFill>
              <a:latin typeface="+mn-lt"/>
            </a:endParaRPr>
          </a:p>
          <a:p>
            <a:pPr marL="342900" lvl="0" indent="-317500" algn="l" rtl="0">
              <a:spcBef>
                <a:spcPts val="560"/>
              </a:spcBef>
              <a:spcAft>
                <a:spcPts val="0"/>
              </a:spcAft>
              <a:buClr>
                <a:srgbClr val="434343"/>
              </a:buClr>
              <a:buSzPts val="2400"/>
              <a:buFont typeface="Times New Roman"/>
              <a:buChar char="•"/>
            </a:pPr>
            <a:r>
              <a:rPr lang="en" sz="2400" dirty="0">
                <a:solidFill>
                  <a:srgbClr val="434343"/>
                </a:solidFill>
                <a:latin typeface="+mn-lt"/>
                <a:ea typeface="Times New Roman"/>
                <a:cs typeface="Times New Roman"/>
                <a:sym typeface="Times New Roman"/>
              </a:rPr>
              <a:t>Spot roughly the size of Earth</a:t>
            </a:r>
            <a:endParaRPr sz="2400" dirty="0">
              <a:solidFill>
                <a:srgbClr val="434343"/>
              </a:solidFill>
              <a:latin typeface="+mn-lt"/>
              <a:ea typeface="Times New Roman"/>
              <a:cs typeface="Times New Roman"/>
              <a:sym typeface="Times New Roman"/>
            </a:endParaRPr>
          </a:p>
        </p:txBody>
      </p:sp>
      <p:pic>
        <p:nvPicPr>
          <p:cNvPr id="2" name="flare_M1.2_20120705_4 (Converted)">
            <a:hlinkClick r:id="" action="ppaction://media"/>
            <a:extLst>
              <a:ext uri="{FF2B5EF4-FFF2-40B4-BE49-F238E27FC236}">
                <a16:creationId xmlns:a16="http://schemas.microsoft.com/office/drawing/2014/main" xmlns="" id="{15AFAF60-1BFB-43A4-B3AC-97A6EE6B9D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709612"/>
            <a:ext cx="5195888" cy="519588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7"/>
          <p:cNvSpPr txBox="1">
            <a:spLocks noGrp="1"/>
          </p:cNvSpPr>
          <p:nvPr>
            <p:ph type="title"/>
          </p:nvPr>
        </p:nvSpPr>
        <p:spPr>
          <a:xfrm>
            <a:off x="501650" y="0"/>
            <a:ext cx="8794800" cy="1217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 sz="3600" b="1" i="1">
                <a:solidFill>
                  <a:srgbClr val="FF6600"/>
                </a:solidFill>
                <a:latin typeface="Arial"/>
                <a:ea typeface="Arial"/>
                <a:cs typeface="Arial"/>
                <a:sym typeface="Arial"/>
              </a:rPr>
              <a:t>All Solar Observatories – 1 DM AO </a:t>
            </a:r>
            <a:br>
              <a:rPr lang="en" sz="3600" b="1" i="1">
                <a:solidFill>
                  <a:srgbClr val="FF6600"/>
                </a:solidFill>
                <a:latin typeface="Arial"/>
                <a:ea typeface="Arial"/>
                <a:cs typeface="Arial"/>
                <a:sym typeface="Arial"/>
              </a:rPr>
            </a:br>
            <a:r>
              <a:rPr lang="en" sz="3600" b="1" i="1">
                <a:solidFill>
                  <a:srgbClr val="FF6600"/>
                </a:solidFill>
                <a:latin typeface="Arial"/>
                <a:ea typeface="Arial"/>
                <a:cs typeface="Arial"/>
                <a:sym typeface="Arial"/>
              </a:rPr>
              <a:t>&amp; Generic Solar MCAO(?): </a:t>
            </a:r>
            <a:br>
              <a:rPr lang="en" sz="3600" b="1" i="1">
                <a:solidFill>
                  <a:srgbClr val="FF6600"/>
                </a:solidFill>
                <a:latin typeface="Arial"/>
                <a:ea typeface="Arial"/>
                <a:cs typeface="Arial"/>
                <a:sym typeface="Arial"/>
              </a:rPr>
            </a:br>
            <a:r>
              <a:rPr lang="en" sz="3600" b="1" i="1">
                <a:solidFill>
                  <a:srgbClr val="FF6600"/>
                </a:solidFill>
                <a:latin typeface="Arial"/>
                <a:ea typeface="Arial"/>
                <a:cs typeface="Arial"/>
                <a:sym typeface="Arial"/>
              </a:rPr>
              <a:t>    WFS, DMs,  &amp; Guide Regions</a:t>
            </a:r>
            <a:endParaRPr sz="3600" b="1" i="1">
              <a:solidFill>
                <a:srgbClr val="FF6600"/>
              </a:solidFill>
              <a:latin typeface="Arial"/>
              <a:ea typeface="Arial"/>
              <a:cs typeface="Arial"/>
              <a:sym typeface="Arial"/>
            </a:endParaRPr>
          </a:p>
        </p:txBody>
      </p:sp>
      <p:sp>
        <p:nvSpPr>
          <p:cNvPr id="311" name="Google Shape;311;p67"/>
          <p:cNvSpPr txBox="1">
            <a:spLocks noGrp="1"/>
          </p:cNvSpPr>
          <p:nvPr>
            <p:ph type="body" idx="1"/>
          </p:nvPr>
        </p:nvSpPr>
        <p:spPr>
          <a:xfrm>
            <a:off x="838200" y="1981200"/>
            <a:ext cx="7772400" cy="4114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342900" lvl="0" indent="-342900" algn="l" rtl="0">
              <a:spcBef>
                <a:spcPts val="0"/>
              </a:spcBef>
              <a:spcAft>
                <a:spcPts val="0"/>
              </a:spcAft>
              <a:buClr>
                <a:srgbClr val="434343"/>
              </a:buClr>
              <a:buSzPts val="2200"/>
              <a:buFont typeface="Arial"/>
              <a:buChar char="•"/>
            </a:pPr>
            <a:r>
              <a:rPr lang="en" dirty="0">
                <a:solidFill>
                  <a:srgbClr val="434343"/>
                </a:solidFill>
                <a:latin typeface="Arial"/>
                <a:ea typeface="Arial"/>
                <a:cs typeface="Arial"/>
                <a:sym typeface="Arial"/>
              </a:rPr>
              <a:t>Why 3 DMs?</a:t>
            </a:r>
            <a:endParaRPr dirty="0">
              <a:solidFill>
                <a:srgbClr val="434343"/>
              </a:solidFill>
              <a:latin typeface="Arial"/>
              <a:ea typeface="Arial"/>
              <a:cs typeface="Arial"/>
              <a:sym typeface="Arial"/>
            </a:endParaRPr>
          </a:p>
          <a:p>
            <a:pPr marL="742950" lvl="1" indent="-285750" algn="l" rtl="0">
              <a:spcBef>
                <a:spcPts val="400"/>
              </a:spcBef>
              <a:spcAft>
                <a:spcPts val="0"/>
              </a:spcAft>
              <a:buClr>
                <a:srgbClr val="434343"/>
              </a:buClr>
              <a:buSzPts val="2000"/>
              <a:buFont typeface="Arial"/>
              <a:buChar char="–"/>
            </a:pPr>
            <a:r>
              <a:rPr lang="en" dirty="0">
                <a:solidFill>
                  <a:srgbClr val="434343"/>
                </a:solidFill>
                <a:latin typeface="Arial"/>
                <a:ea typeface="Arial"/>
                <a:cs typeface="Arial"/>
                <a:sym typeface="Arial"/>
              </a:rPr>
              <a:t>Rough expectation:</a:t>
            </a:r>
            <a:endParaRPr dirty="0">
              <a:solidFill>
                <a:srgbClr val="434343"/>
              </a:solidFill>
              <a:latin typeface="Arial"/>
              <a:ea typeface="Arial"/>
              <a:cs typeface="Arial"/>
              <a:sym typeface="Arial"/>
            </a:endParaRPr>
          </a:p>
          <a:p>
            <a:pPr marL="457200" lvl="1" indent="0" algn="l" rtl="0">
              <a:spcBef>
                <a:spcPts val="400"/>
              </a:spcBef>
              <a:spcAft>
                <a:spcPts val="0"/>
              </a:spcAft>
              <a:buClr>
                <a:schemeClr val="dk1"/>
              </a:buClr>
              <a:buSzPts val="2000"/>
              <a:buFont typeface="Times New Roman"/>
              <a:buNone/>
            </a:pPr>
            <a:r>
              <a:rPr lang="en" dirty="0">
                <a:solidFill>
                  <a:srgbClr val="434343"/>
                </a:solidFill>
                <a:latin typeface="Arial"/>
                <a:ea typeface="Arial"/>
                <a:cs typeface="Arial"/>
                <a:sym typeface="Arial"/>
              </a:rPr>
              <a:t>	- One for groundlayer</a:t>
            </a:r>
            <a:endParaRPr dirty="0">
              <a:solidFill>
                <a:srgbClr val="434343"/>
              </a:solidFill>
              <a:latin typeface="Arial"/>
              <a:ea typeface="Arial"/>
              <a:cs typeface="Arial"/>
              <a:sym typeface="Arial"/>
            </a:endParaRPr>
          </a:p>
          <a:p>
            <a:pPr marL="457200" lvl="1" indent="0" algn="l" rtl="0">
              <a:spcBef>
                <a:spcPts val="400"/>
              </a:spcBef>
              <a:spcAft>
                <a:spcPts val="0"/>
              </a:spcAft>
              <a:buClr>
                <a:schemeClr val="dk1"/>
              </a:buClr>
              <a:buSzPts val="2000"/>
              <a:buFont typeface="Times New Roman"/>
              <a:buNone/>
            </a:pPr>
            <a:r>
              <a:rPr lang="en" dirty="0">
                <a:solidFill>
                  <a:srgbClr val="434343"/>
                </a:solidFill>
                <a:latin typeface="Arial"/>
                <a:ea typeface="Arial"/>
                <a:cs typeface="Arial"/>
                <a:sym typeface="Arial"/>
              </a:rPr>
              <a:t>	- One for transition layer</a:t>
            </a:r>
            <a:endParaRPr dirty="0">
              <a:solidFill>
                <a:srgbClr val="434343"/>
              </a:solidFill>
              <a:latin typeface="Arial"/>
              <a:ea typeface="Arial"/>
              <a:cs typeface="Arial"/>
              <a:sym typeface="Arial"/>
            </a:endParaRPr>
          </a:p>
          <a:p>
            <a:pPr marL="457200" lvl="1" indent="0" algn="l" rtl="0">
              <a:spcBef>
                <a:spcPts val="400"/>
              </a:spcBef>
              <a:spcAft>
                <a:spcPts val="0"/>
              </a:spcAft>
              <a:buClr>
                <a:schemeClr val="dk1"/>
              </a:buClr>
              <a:buSzPts val="2000"/>
              <a:buFont typeface="Times New Roman"/>
              <a:buNone/>
            </a:pPr>
            <a:r>
              <a:rPr lang="en" dirty="0">
                <a:solidFill>
                  <a:srgbClr val="434343"/>
                </a:solidFill>
                <a:latin typeface="Arial"/>
                <a:ea typeface="Arial"/>
                <a:cs typeface="Arial"/>
                <a:sym typeface="Arial"/>
              </a:rPr>
              <a:t>	- One for jetstream? </a:t>
            </a:r>
            <a:endParaRPr dirty="0">
              <a:solidFill>
                <a:srgbClr val="434343"/>
              </a:solidFill>
              <a:latin typeface="Arial"/>
              <a:ea typeface="Arial"/>
              <a:cs typeface="Arial"/>
              <a:sym typeface="Arial"/>
            </a:endParaRPr>
          </a:p>
          <a:p>
            <a:pPr marL="342900" lvl="0" indent="-342900" algn="l" rtl="0">
              <a:spcBef>
                <a:spcPts val="440"/>
              </a:spcBef>
              <a:spcAft>
                <a:spcPts val="0"/>
              </a:spcAft>
              <a:buClr>
                <a:srgbClr val="434343"/>
              </a:buClr>
              <a:buSzPts val="2200"/>
              <a:buFont typeface="Arial"/>
              <a:buChar char="•"/>
            </a:pPr>
            <a:r>
              <a:rPr lang="en" dirty="0">
                <a:solidFill>
                  <a:srgbClr val="434343"/>
                </a:solidFill>
                <a:latin typeface="Arial"/>
                <a:ea typeface="Arial"/>
                <a:cs typeface="Arial"/>
                <a:sym typeface="Arial"/>
              </a:rPr>
              <a:t>How Many Guide Regions are Required?</a:t>
            </a:r>
            <a:endParaRPr dirty="0">
              <a:solidFill>
                <a:srgbClr val="434343"/>
              </a:solidFill>
              <a:latin typeface="Arial"/>
              <a:ea typeface="Arial"/>
              <a:cs typeface="Arial"/>
              <a:sym typeface="Arial"/>
            </a:endParaRPr>
          </a:p>
          <a:p>
            <a:pPr marL="742950" lvl="1" indent="-285750" algn="l" rtl="0">
              <a:spcBef>
                <a:spcPts val="400"/>
              </a:spcBef>
              <a:spcAft>
                <a:spcPts val="0"/>
              </a:spcAft>
              <a:buClr>
                <a:srgbClr val="434343"/>
              </a:buClr>
              <a:buSzPts val="2000"/>
              <a:buFont typeface="Arial"/>
              <a:buChar char="–"/>
            </a:pPr>
            <a:r>
              <a:rPr lang="en" dirty="0">
                <a:solidFill>
                  <a:srgbClr val="434343"/>
                </a:solidFill>
                <a:latin typeface="Arial"/>
                <a:ea typeface="Arial"/>
                <a:cs typeface="Arial"/>
                <a:sym typeface="Arial"/>
              </a:rPr>
              <a:t>FOV &amp; location of turbulent layers</a:t>
            </a:r>
            <a:endParaRPr dirty="0">
              <a:solidFill>
                <a:srgbClr val="434343"/>
              </a:solidFill>
              <a:latin typeface="Arial"/>
              <a:ea typeface="Arial"/>
              <a:cs typeface="Arial"/>
              <a:sym typeface="Arial"/>
            </a:endParaRPr>
          </a:p>
          <a:p>
            <a:pPr marL="742950" lvl="1" indent="-285750" algn="l" rtl="0">
              <a:spcBef>
                <a:spcPts val="400"/>
              </a:spcBef>
              <a:spcAft>
                <a:spcPts val="0"/>
              </a:spcAft>
              <a:buClr>
                <a:srgbClr val="434343"/>
              </a:buClr>
              <a:buSzPts val="2000"/>
              <a:buFont typeface="Arial"/>
              <a:buChar char="–"/>
            </a:pPr>
            <a:r>
              <a:rPr lang="en" dirty="0">
                <a:solidFill>
                  <a:srgbClr val="434343"/>
                </a:solidFill>
                <a:latin typeface="Arial"/>
                <a:ea typeface="Arial"/>
                <a:cs typeface="Arial"/>
                <a:sym typeface="Arial"/>
              </a:rPr>
              <a:t>Use 9 Guide Regions Currently (19 allowed)</a:t>
            </a:r>
            <a:endParaRPr dirty="0">
              <a:solidFill>
                <a:srgbClr val="434343"/>
              </a:solidFill>
              <a:latin typeface="Arial"/>
              <a:ea typeface="Arial"/>
              <a:cs typeface="Arial"/>
              <a:sym typeface="Arial"/>
            </a:endParaRPr>
          </a:p>
          <a:p>
            <a:pPr marL="342900" lvl="0" indent="-342900" algn="l" rtl="0">
              <a:spcBef>
                <a:spcPts val="440"/>
              </a:spcBef>
              <a:spcAft>
                <a:spcPts val="0"/>
              </a:spcAft>
              <a:buClr>
                <a:srgbClr val="434343"/>
              </a:buClr>
              <a:buSzPts val="2200"/>
              <a:buFont typeface="Arial"/>
              <a:buChar char="•"/>
            </a:pPr>
            <a:r>
              <a:rPr lang="en" dirty="0">
                <a:solidFill>
                  <a:srgbClr val="434343"/>
                </a:solidFill>
                <a:latin typeface="Arial"/>
                <a:ea typeface="Arial"/>
                <a:cs typeface="Arial"/>
                <a:sym typeface="Arial"/>
              </a:rPr>
              <a:t>WFSs</a:t>
            </a:r>
            <a:endParaRPr dirty="0">
              <a:solidFill>
                <a:srgbClr val="434343"/>
              </a:solidFill>
              <a:latin typeface="Arial"/>
              <a:ea typeface="Arial"/>
              <a:cs typeface="Arial"/>
              <a:sym typeface="Arial"/>
            </a:endParaRPr>
          </a:p>
          <a:p>
            <a:pPr marL="742950" lvl="1" indent="-285750" algn="l" rtl="0">
              <a:spcBef>
                <a:spcPts val="400"/>
              </a:spcBef>
              <a:spcAft>
                <a:spcPts val="0"/>
              </a:spcAft>
              <a:buClr>
                <a:srgbClr val="434343"/>
              </a:buClr>
              <a:buSzPts val="2000"/>
              <a:buFont typeface="Arial"/>
              <a:buChar char="–"/>
            </a:pPr>
            <a:r>
              <a:rPr lang="en" dirty="0">
                <a:solidFill>
                  <a:srgbClr val="434343"/>
                </a:solidFill>
                <a:latin typeface="Arial"/>
                <a:ea typeface="Arial"/>
                <a:cs typeface="Arial"/>
                <a:sym typeface="Arial"/>
              </a:rPr>
              <a:t>Ultimately use only one WFS (not two)</a:t>
            </a:r>
            <a:endParaRPr dirty="0">
              <a:solidFill>
                <a:srgbClr val="434343"/>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8"/>
          <p:cNvSpPr txBox="1">
            <a:spLocks noGrp="1"/>
          </p:cNvSpPr>
          <p:nvPr>
            <p:ph type="title"/>
          </p:nvPr>
        </p:nvSpPr>
        <p:spPr>
          <a:xfrm>
            <a:off x="1660432" y="358898"/>
            <a:ext cx="6419527" cy="51925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 sz="2000" b="1" i="1" dirty="0">
                <a:solidFill>
                  <a:srgbClr val="FF6600"/>
                </a:solidFill>
                <a:latin typeface="Arial"/>
                <a:ea typeface="Arial"/>
                <a:cs typeface="Arial"/>
                <a:sym typeface="Arial"/>
              </a:rPr>
              <a:t>CAO/MCAO 27 July 2016 (53”x53”) TiO (</a:t>
            </a:r>
            <a:r>
              <a:rPr lang="en" sz="2000" b="1" i="1" dirty="0" smtClean="0">
                <a:solidFill>
                  <a:srgbClr val="FF6600"/>
                </a:solidFill>
                <a:latin typeface="Arial"/>
                <a:ea typeface="Arial"/>
                <a:cs typeface="Arial"/>
                <a:sym typeface="Arial"/>
              </a:rPr>
              <a:t>705.7</a:t>
            </a:r>
            <a:r>
              <a:rPr lang="en-US" sz="2000" b="1" i="1" dirty="0" smtClean="0">
                <a:solidFill>
                  <a:srgbClr val="FF6600"/>
                </a:solidFill>
                <a:latin typeface="Arial"/>
                <a:ea typeface="Arial"/>
                <a:cs typeface="Arial"/>
                <a:sym typeface="Arial"/>
              </a:rPr>
              <a:t> </a:t>
            </a:r>
            <a:r>
              <a:rPr lang="en" sz="2000" b="1" i="1" dirty="0" smtClean="0">
                <a:solidFill>
                  <a:srgbClr val="FF6600"/>
                </a:solidFill>
                <a:latin typeface="Arial"/>
                <a:ea typeface="Arial"/>
                <a:cs typeface="Arial"/>
                <a:sym typeface="Arial"/>
              </a:rPr>
              <a:t>nm</a:t>
            </a:r>
            <a:r>
              <a:rPr lang="en" sz="2000" b="1" i="1" dirty="0">
                <a:solidFill>
                  <a:srgbClr val="FF6600"/>
                </a:solidFill>
                <a:latin typeface="Arial"/>
                <a:ea typeface="Arial"/>
                <a:cs typeface="Arial"/>
                <a:sym typeface="Arial"/>
              </a:rPr>
              <a:t>)</a:t>
            </a:r>
            <a:endParaRPr sz="2000" b="1" i="1" dirty="0">
              <a:solidFill>
                <a:srgbClr val="FF6600"/>
              </a:solidFill>
              <a:latin typeface="Arial"/>
              <a:ea typeface="Arial"/>
              <a:cs typeface="Arial"/>
              <a:sym typeface="Arial"/>
            </a:endParaRPr>
          </a:p>
        </p:txBody>
      </p:sp>
      <p:sp>
        <p:nvSpPr>
          <p:cNvPr id="319" name="Google Shape;319;p68"/>
          <p:cNvSpPr txBox="1"/>
          <p:nvPr/>
        </p:nvSpPr>
        <p:spPr>
          <a:xfrm>
            <a:off x="307852" y="-42864"/>
            <a:ext cx="8020200" cy="361231"/>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 sz="2400" b="1" i="1" u="none" strike="noStrike" cap="none" dirty="0">
                <a:solidFill>
                  <a:srgbClr val="FF6600"/>
                </a:solidFill>
                <a:latin typeface="Arial"/>
                <a:ea typeface="Arial"/>
                <a:cs typeface="Arial"/>
                <a:sym typeface="Arial"/>
              </a:rPr>
              <a:t>Clear: MCAO Pathfinder for Observations of the Sun</a:t>
            </a:r>
            <a:endParaRPr sz="2400" b="1" i="1" dirty="0">
              <a:solidFill>
                <a:srgbClr val="FF6600"/>
              </a:solidFill>
              <a:latin typeface="Arial"/>
              <a:ea typeface="Arial"/>
              <a:cs typeface="Arial"/>
              <a:sym typeface="Arial"/>
            </a:endParaRPr>
          </a:p>
        </p:txBody>
      </p:sp>
      <p:pic>
        <p:nvPicPr>
          <p:cNvPr id="4" name="bbso_tio_pcoi_20160727_174945z76_MCAO_CAO_1024x1024_0.20-0.90_reverse_no-glao_gray-1">
            <a:hlinkClick r:id="" action="ppaction://media"/>
            <a:extLst>
              <a:ext uri="{FF2B5EF4-FFF2-40B4-BE49-F238E27FC236}">
                <a16:creationId xmlns:a16="http://schemas.microsoft.com/office/drawing/2014/main" xmlns="" id="{2ABF1AC6-C289-4C7E-A9F4-96052B0ADA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7993" y="769936"/>
            <a:ext cx="5688014" cy="568801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9"/>
          <p:cNvSpPr txBox="1">
            <a:spLocks noGrp="1"/>
          </p:cNvSpPr>
          <p:nvPr>
            <p:ph type="title"/>
          </p:nvPr>
        </p:nvSpPr>
        <p:spPr>
          <a:xfrm>
            <a:off x="506650" y="193825"/>
            <a:ext cx="7570500" cy="685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 sz="2400" b="1">
                <a:solidFill>
                  <a:srgbClr val="FF6600"/>
                </a:solidFill>
                <a:latin typeface="Arial"/>
                <a:ea typeface="Arial"/>
                <a:cs typeface="Arial"/>
                <a:sym typeface="Arial"/>
              </a:rPr>
              <a:t>MCAO (53’’x53’’)       GLAO (7/27/16)               CAO</a:t>
            </a:r>
            <a:endParaRPr sz="2400" b="1">
              <a:solidFill>
                <a:srgbClr val="FF6600"/>
              </a:solidFill>
              <a:latin typeface="Arial"/>
              <a:ea typeface="Arial"/>
              <a:cs typeface="Arial"/>
              <a:sym typeface="Arial"/>
            </a:endParaRPr>
          </a:p>
        </p:txBody>
      </p:sp>
      <p:pic>
        <p:nvPicPr>
          <p:cNvPr id="326" name="Google Shape;326;p69" descr="bbso_tio_pcoi_20160727_174945z76_1-161_genr0.pdf"/>
          <p:cNvPicPr preferRelativeResize="0"/>
          <p:nvPr/>
        </p:nvPicPr>
        <p:blipFill rotWithShape="1">
          <a:blip r:embed="rId3">
            <a:alphaModFix/>
          </a:blip>
          <a:srcRect/>
          <a:stretch/>
        </p:blipFill>
        <p:spPr>
          <a:xfrm>
            <a:off x="-173375" y="3581400"/>
            <a:ext cx="3297575" cy="3429000"/>
          </a:xfrm>
          <a:prstGeom prst="rect">
            <a:avLst/>
          </a:prstGeom>
          <a:noFill/>
          <a:ln>
            <a:noFill/>
          </a:ln>
          <a:effectLst>
            <a:outerShdw blurRad="57150" dist="19050" dir="5400000" algn="bl" rotWithShape="0">
              <a:srgbClr val="000000">
                <a:alpha val="50000"/>
              </a:srgbClr>
            </a:outerShdw>
          </a:effectLst>
        </p:spPr>
      </p:pic>
      <p:pic>
        <p:nvPicPr>
          <p:cNvPr id="327" name="Google Shape;327;p69" descr="bbso_tio_pcoi_20160727_174945z76_162-308_genr0.pdf"/>
          <p:cNvPicPr preferRelativeResize="0"/>
          <p:nvPr/>
        </p:nvPicPr>
        <p:blipFill rotWithShape="1">
          <a:blip r:embed="rId4">
            <a:alphaModFix/>
          </a:blip>
          <a:srcRect/>
          <a:stretch/>
        </p:blipFill>
        <p:spPr>
          <a:xfrm>
            <a:off x="3124200" y="3581400"/>
            <a:ext cx="2819400" cy="3385640"/>
          </a:xfrm>
          <a:prstGeom prst="rect">
            <a:avLst/>
          </a:prstGeom>
          <a:noFill/>
          <a:ln>
            <a:noFill/>
          </a:ln>
          <a:effectLst>
            <a:outerShdw blurRad="57150" dist="19050" dir="5400000" algn="bl" rotWithShape="0">
              <a:srgbClr val="000000">
                <a:alpha val="50000"/>
              </a:srgbClr>
            </a:outerShdw>
          </a:effectLst>
        </p:spPr>
      </p:pic>
      <p:pic>
        <p:nvPicPr>
          <p:cNvPr id="328" name="Google Shape;328;p69" descr="bbso_tio_pcoi_20160727_174945z76_309-450_genr0.pdf"/>
          <p:cNvPicPr preferRelativeResize="0"/>
          <p:nvPr/>
        </p:nvPicPr>
        <p:blipFill rotWithShape="1">
          <a:blip r:embed="rId5">
            <a:alphaModFix/>
          </a:blip>
          <a:srcRect/>
          <a:stretch/>
        </p:blipFill>
        <p:spPr>
          <a:xfrm>
            <a:off x="5867400" y="3581400"/>
            <a:ext cx="3429000" cy="3429000"/>
          </a:xfrm>
          <a:prstGeom prst="rect">
            <a:avLst/>
          </a:prstGeom>
          <a:noFill/>
          <a:ln>
            <a:noFill/>
          </a:ln>
          <a:effectLst>
            <a:outerShdw blurRad="57150" dist="19050" dir="5400000" algn="bl" rotWithShape="0">
              <a:srgbClr val="000000">
                <a:alpha val="50000"/>
              </a:srgbClr>
            </a:outerShdw>
          </a:effectLst>
        </p:spPr>
      </p:pic>
      <p:pic>
        <p:nvPicPr>
          <p:cNvPr id="329" name="Google Shape;329;p69" descr="bbso_tio_pcoi_20160727_174945z76.jpg"/>
          <p:cNvPicPr preferRelativeResize="0"/>
          <p:nvPr/>
        </p:nvPicPr>
        <p:blipFill rotWithShape="1">
          <a:blip r:embed="rId6">
            <a:alphaModFix/>
          </a:blip>
          <a:srcRect/>
          <a:stretch/>
        </p:blipFill>
        <p:spPr>
          <a:xfrm>
            <a:off x="381000" y="718457"/>
            <a:ext cx="8534402" cy="2786744"/>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905000" cy="4800600"/>
          </a:xfrm>
        </p:spPr>
        <p:txBody>
          <a:bodyPr/>
          <a:lstStyle/>
          <a:p>
            <a:r>
              <a:rPr lang="en-US" dirty="0" smtClean="0">
                <a:solidFill>
                  <a:srgbClr val="FF6600"/>
                </a:solidFill>
              </a:rPr>
              <a:t>0.7 </a:t>
            </a:r>
            <a:r>
              <a:rPr lang="en-US" dirty="0" smtClean="0">
                <a:solidFill>
                  <a:srgbClr val="FF6600"/>
                </a:solidFill>
                <a:latin typeface="Symbol" charset="2"/>
                <a:cs typeface="Symbol" charset="2"/>
              </a:rPr>
              <a:t>m</a:t>
            </a:r>
            <a:r>
              <a:rPr lang="en-US" dirty="0">
                <a:solidFill>
                  <a:srgbClr val="FF6600"/>
                </a:solidFill>
              </a:rPr>
              <a:t>m</a:t>
            </a:r>
            <a:r>
              <a:rPr lang="en-US" dirty="0" smtClean="0">
                <a:solidFill>
                  <a:srgbClr val="FF6600"/>
                </a:solidFill>
              </a:rPr>
              <a:t/>
            </a:r>
            <a:br>
              <a:rPr lang="en-US" dirty="0" smtClean="0">
                <a:solidFill>
                  <a:srgbClr val="FF6600"/>
                </a:solidFill>
              </a:rPr>
            </a:br>
            <a:r>
              <a:rPr lang="en-US" dirty="0">
                <a:solidFill>
                  <a:srgbClr val="FF6600"/>
                </a:solidFill>
              </a:rPr>
              <a:t> </a:t>
            </a:r>
            <a:r>
              <a:rPr lang="en-US" dirty="0" smtClean="0">
                <a:solidFill>
                  <a:srgbClr val="FF6600"/>
                </a:solidFill>
              </a:rPr>
              <a:t>  Vs.</a:t>
            </a:r>
            <a:br>
              <a:rPr lang="en-US" dirty="0" smtClean="0">
                <a:solidFill>
                  <a:srgbClr val="FF6600"/>
                </a:solidFill>
              </a:rPr>
            </a:br>
            <a:r>
              <a:rPr lang="en-US" dirty="0" smtClean="0">
                <a:solidFill>
                  <a:srgbClr val="FF6600"/>
                </a:solidFill>
              </a:rPr>
              <a:t>1.56</a:t>
            </a:r>
            <a:r>
              <a:rPr lang="en-US" dirty="0" smtClean="0">
                <a:solidFill>
                  <a:srgbClr val="FF6600"/>
                </a:solidFill>
                <a:latin typeface="Symbol" charset="2"/>
                <a:cs typeface="Symbol" charset="2"/>
              </a:rPr>
              <a:t>m</a:t>
            </a:r>
            <a:r>
              <a:rPr lang="en-US" dirty="0" smtClean="0">
                <a:solidFill>
                  <a:srgbClr val="FF6600"/>
                </a:solidFill>
              </a:rPr>
              <a:t>m</a:t>
            </a:r>
            <a:br>
              <a:rPr lang="en-US" dirty="0" smtClean="0">
                <a:solidFill>
                  <a:srgbClr val="FF6600"/>
                </a:solidFill>
              </a:rPr>
            </a:br>
            <a:r>
              <a:rPr lang="en-US" dirty="0" smtClean="0">
                <a:solidFill>
                  <a:srgbClr val="FF6600"/>
                </a:solidFill>
              </a:rPr>
              <a:t>- - Trial Run Data from</a:t>
            </a:r>
            <a:br>
              <a:rPr lang="en-US" dirty="0" smtClean="0">
                <a:solidFill>
                  <a:srgbClr val="FF6600"/>
                </a:solidFill>
              </a:rPr>
            </a:br>
            <a:r>
              <a:rPr lang="en-US" dirty="0" smtClean="0">
                <a:solidFill>
                  <a:srgbClr val="FF6600"/>
                </a:solidFill>
              </a:rPr>
              <a:t>10/26/17</a:t>
            </a:r>
            <a:br>
              <a:rPr lang="en-US" dirty="0" smtClean="0">
                <a:solidFill>
                  <a:srgbClr val="FF6600"/>
                </a:solidFill>
              </a:rPr>
            </a:br>
            <a:r>
              <a:rPr lang="en-US" dirty="0" smtClean="0"/>
              <a:t> </a:t>
            </a:r>
            <a:endParaRPr lang="en-US" dirty="0"/>
          </a:p>
        </p:txBody>
      </p:sp>
      <p:pic>
        <p:nvPicPr>
          <p:cNvPr id="4" name="Content Placeholder 3" descr="TiO_CAO.png"/>
          <p:cNvPicPr>
            <a:picLocks noGrp="1" noChangeAspect="1"/>
          </p:cNvPicPr>
          <p:nvPr>
            <p:ph idx="1"/>
          </p:nvPr>
        </p:nvPicPr>
        <p:blipFill rotWithShape="1">
          <a:blip r:embed="rId3">
            <a:extLst>
              <a:ext uri="{28A0092B-C50C-407E-A947-70E740481C1C}">
                <a14:useLocalDpi xmlns:a14="http://schemas.microsoft.com/office/drawing/2010/main" val="0"/>
              </a:ext>
            </a:extLst>
          </a:blip>
          <a:srcRect l="-793" r="-1" b="-1504"/>
          <a:stretch/>
        </p:blipFill>
        <p:spPr>
          <a:xfrm>
            <a:off x="1905000" y="609600"/>
            <a:ext cx="2915470" cy="2846601"/>
          </a:xfrm>
        </p:spPr>
      </p:pic>
      <p:pic>
        <p:nvPicPr>
          <p:cNvPr id="5" name="Picture 4" descr="TiO_MCA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09600"/>
            <a:ext cx="2819400" cy="2819400"/>
          </a:xfrm>
          <a:prstGeom prst="rect">
            <a:avLst/>
          </a:prstGeom>
        </p:spPr>
      </p:pic>
      <p:pic>
        <p:nvPicPr>
          <p:cNvPr id="6" name="Picture 5" descr="IR_CA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3657600"/>
            <a:ext cx="3200400" cy="3200400"/>
          </a:xfrm>
          <a:prstGeom prst="rect">
            <a:avLst/>
          </a:prstGeom>
        </p:spPr>
      </p:pic>
      <p:pic>
        <p:nvPicPr>
          <p:cNvPr id="7" name="Picture 6" descr="IR_MCA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3657600"/>
            <a:ext cx="3200400" cy="3200400"/>
          </a:xfrm>
          <a:prstGeom prst="rect">
            <a:avLst/>
          </a:prstGeom>
        </p:spPr>
      </p:pic>
      <p:sp>
        <p:nvSpPr>
          <p:cNvPr id="8" name="TextBox 7"/>
          <p:cNvSpPr txBox="1"/>
          <p:nvPr/>
        </p:nvSpPr>
        <p:spPr>
          <a:xfrm>
            <a:off x="2209800" y="164068"/>
            <a:ext cx="1828800" cy="369332"/>
          </a:xfrm>
          <a:prstGeom prst="rect">
            <a:avLst/>
          </a:prstGeom>
          <a:noFill/>
        </p:spPr>
        <p:txBody>
          <a:bodyPr wrap="square" rtlCol="0">
            <a:spAutoFit/>
          </a:bodyPr>
          <a:lstStyle/>
          <a:p>
            <a:r>
              <a:rPr lang="en-US" sz="1800" b="0" kern="0" dirty="0">
                <a:solidFill>
                  <a:srgbClr val="000000"/>
                </a:solidFill>
                <a:latin typeface="Times New Roman"/>
                <a:ea typeface="MS PGothic"/>
                <a:cs typeface="MS PGothic" charset="0"/>
              </a:rPr>
              <a:t>0.7 </a:t>
            </a:r>
            <a:r>
              <a:rPr lang="en-US" sz="1800" b="0" kern="0" dirty="0" smtClean="0">
                <a:solidFill>
                  <a:srgbClr val="000000"/>
                </a:solidFill>
                <a:latin typeface="Symbol" charset="2"/>
                <a:ea typeface="MS PGothic"/>
                <a:cs typeface="Symbol" charset="2"/>
              </a:rPr>
              <a:t>m</a:t>
            </a:r>
            <a:r>
              <a:rPr lang="en-US" sz="1800" b="0" kern="0" dirty="0" smtClean="0">
                <a:solidFill>
                  <a:srgbClr val="000000"/>
                </a:solidFill>
                <a:latin typeface="Times New Roman"/>
                <a:ea typeface="MS PGothic"/>
                <a:cs typeface="MS PGothic" charset="0"/>
              </a:rPr>
              <a:t>m CAO   </a:t>
            </a:r>
            <a:endParaRPr lang="en-US" sz="1800" dirty="0">
              <a:solidFill>
                <a:schemeClr val="tx1"/>
              </a:solidFill>
            </a:endParaRPr>
          </a:p>
        </p:txBody>
      </p:sp>
      <p:sp>
        <p:nvSpPr>
          <p:cNvPr id="9" name="TextBox 8"/>
          <p:cNvSpPr txBox="1"/>
          <p:nvPr/>
        </p:nvSpPr>
        <p:spPr>
          <a:xfrm>
            <a:off x="6553200" y="161092"/>
            <a:ext cx="1752600" cy="677108"/>
          </a:xfrm>
          <a:prstGeom prst="rect">
            <a:avLst/>
          </a:prstGeom>
          <a:noFill/>
        </p:spPr>
        <p:txBody>
          <a:bodyPr wrap="square" rtlCol="0">
            <a:spAutoFit/>
          </a:bodyPr>
          <a:lstStyle/>
          <a:p>
            <a:r>
              <a:rPr lang="en-US" sz="1800" b="0" kern="0" dirty="0">
                <a:solidFill>
                  <a:srgbClr val="000000"/>
                </a:solidFill>
                <a:latin typeface="Times New Roman"/>
                <a:ea typeface="MS PGothic"/>
                <a:cs typeface="MS PGothic" charset="0"/>
              </a:rPr>
              <a:t>0.7 </a:t>
            </a:r>
            <a:r>
              <a:rPr lang="en-US" sz="1800" b="0" kern="0" dirty="0">
                <a:solidFill>
                  <a:srgbClr val="000000"/>
                </a:solidFill>
                <a:latin typeface="Symbol" charset="2"/>
                <a:ea typeface="MS PGothic"/>
                <a:cs typeface="Symbol" charset="2"/>
              </a:rPr>
              <a:t>m</a:t>
            </a:r>
            <a:r>
              <a:rPr lang="en-US" sz="1800" b="0" kern="0" dirty="0">
                <a:solidFill>
                  <a:srgbClr val="000000"/>
                </a:solidFill>
                <a:latin typeface="Times New Roman"/>
                <a:ea typeface="MS PGothic"/>
                <a:cs typeface="MS PGothic" charset="0"/>
              </a:rPr>
              <a:t>m </a:t>
            </a:r>
            <a:r>
              <a:rPr lang="en-US" sz="1800" b="0" kern="0" dirty="0" smtClean="0">
                <a:solidFill>
                  <a:srgbClr val="000000"/>
                </a:solidFill>
                <a:latin typeface="Times New Roman"/>
                <a:ea typeface="MS PGothic"/>
                <a:cs typeface="MS PGothic" charset="0"/>
              </a:rPr>
              <a:t>MCAO   </a:t>
            </a:r>
            <a:endParaRPr lang="en-US" sz="1800" dirty="0">
              <a:solidFill>
                <a:schemeClr val="tx1"/>
              </a:solidFill>
            </a:endParaRPr>
          </a:p>
          <a:p>
            <a:endParaRPr lang="en-US" dirty="0"/>
          </a:p>
        </p:txBody>
      </p:sp>
      <p:sp>
        <p:nvSpPr>
          <p:cNvPr id="10" name="TextBox 9"/>
          <p:cNvSpPr txBox="1"/>
          <p:nvPr/>
        </p:nvSpPr>
        <p:spPr>
          <a:xfrm>
            <a:off x="2362200" y="3330714"/>
            <a:ext cx="1828800" cy="707886"/>
          </a:xfrm>
          <a:prstGeom prst="rect">
            <a:avLst/>
          </a:prstGeom>
          <a:noFill/>
        </p:spPr>
        <p:txBody>
          <a:bodyPr wrap="square" rtlCol="0">
            <a:spAutoFit/>
          </a:bodyPr>
          <a:lstStyle/>
          <a:p>
            <a:r>
              <a:rPr lang="en-US" b="0" kern="0" dirty="0" smtClean="0">
                <a:solidFill>
                  <a:srgbClr val="000000"/>
                </a:solidFill>
                <a:latin typeface="Times New Roman"/>
                <a:ea typeface="MS PGothic"/>
                <a:cs typeface="MS PGothic" charset="0"/>
              </a:rPr>
              <a:t>1.56 </a:t>
            </a:r>
            <a:r>
              <a:rPr lang="en-US" b="0" kern="0" dirty="0">
                <a:solidFill>
                  <a:srgbClr val="000000"/>
                </a:solidFill>
                <a:latin typeface="Symbol" charset="2"/>
                <a:ea typeface="MS PGothic"/>
                <a:cs typeface="Symbol" charset="2"/>
              </a:rPr>
              <a:t>m</a:t>
            </a:r>
            <a:r>
              <a:rPr lang="en-US" b="0" kern="0" dirty="0">
                <a:solidFill>
                  <a:srgbClr val="000000"/>
                </a:solidFill>
                <a:latin typeface="Times New Roman"/>
                <a:ea typeface="MS PGothic"/>
                <a:cs typeface="MS PGothic" charset="0"/>
              </a:rPr>
              <a:t>m CAO   </a:t>
            </a:r>
            <a:endParaRPr lang="en-US" dirty="0">
              <a:solidFill>
                <a:schemeClr val="tx1"/>
              </a:solidFill>
            </a:endParaRPr>
          </a:p>
          <a:p>
            <a:endParaRPr lang="en-US" dirty="0"/>
          </a:p>
        </p:txBody>
      </p:sp>
      <p:sp>
        <p:nvSpPr>
          <p:cNvPr id="11" name="TextBox 10"/>
          <p:cNvSpPr txBox="1"/>
          <p:nvPr/>
        </p:nvSpPr>
        <p:spPr>
          <a:xfrm>
            <a:off x="6248400" y="3330714"/>
            <a:ext cx="1981200" cy="707886"/>
          </a:xfrm>
          <a:prstGeom prst="rect">
            <a:avLst/>
          </a:prstGeom>
          <a:noFill/>
        </p:spPr>
        <p:txBody>
          <a:bodyPr wrap="square" rtlCol="0">
            <a:spAutoFit/>
          </a:bodyPr>
          <a:lstStyle/>
          <a:p>
            <a:r>
              <a:rPr lang="en-US" b="0" kern="0" dirty="0" smtClean="0">
                <a:solidFill>
                  <a:srgbClr val="000000"/>
                </a:solidFill>
                <a:latin typeface="Times New Roman"/>
                <a:ea typeface="MS PGothic"/>
                <a:cs typeface="MS PGothic" charset="0"/>
              </a:rPr>
              <a:t>1.56 </a:t>
            </a:r>
            <a:r>
              <a:rPr lang="en-US" b="0" kern="0" dirty="0">
                <a:solidFill>
                  <a:srgbClr val="000000"/>
                </a:solidFill>
                <a:latin typeface="Symbol" charset="2"/>
                <a:ea typeface="MS PGothic"/>
                <a:cs typeface="Symbol" charset="2"/>
              </a:rPr>
              <a:t>m</a:t>
            </a:r>
            <a:r>
              <a:rPr lang="en-US" b="0" kern="0" dirty="0">
                <a:solidFill>
                  <a:srgbClr val="000000"/>
                </a:solidFill>
                <a:latin typeface="Times New Roman"/>
                <a:ea typeface="MS PGothic"/>
                <a:cs typeface="MS PGothic" charset="0"/>
              </a:rPr>
              <a:t>m </a:t>
            </a:r>
            <a:r>
              <a:rPr lang="en-US" b="0" kern="0" dirty="0" smtClean="0">
                <a:solidFill>
                  <a:srgbClr val="000000"/>
                </a:solidFill>
                <a:latin typeface="Times New Roman"/>
                <a:ea typeface="MS PGothic"/>
                <a:cs typeface="MS PGothic" charset="0"/>
              </a:rPr>
              <a:t>MCAO   </a:t>
            </a:r>
            <a:endParaRPr lang="en-US" dirty="0">
              <a:solidFill>
                <a:schemeClr val="tx1"/>
              </a:solidFill>
            </a:endParaRPr>
          </a:p>
          <a:p>
            <a:endParaRPr lang="en-US" dirty="0"/>
          </a:p>
        </p:txBody>
      </p:sp>
    </p:spTree>
    <p:extLst>
      <p:ext uri="{BB962C8B-B14F-4D97-AF65-F5344CB8AC3E}">
        <p14:creationId xmlns:p14="http://schemas.microsoft.com/office/powerpoint/2010/main" val="35319853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70"/>
          <p:cNvSpPr txBox="1">
            <a:spLocks noGrp="1"/>
          </p:cNvSpPr>
          <p:nvPr>
            <p:ph type="title"/>
          </p:nvPr>
        </p:nvSpPr>
        <p:spPr>
          <a:xfrm>
            <a:off x="66324" y="76200"/>
            <a:ext cx="8766900" cy="9906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 sz="3000" b="1" i="1" dirty="0">
                <a:solidFill>
                  <a:srgbClr val="FF6600"/>
                </a:solidFill>
                <a:latin typeface="Arial"/>
                <a:ea typeface="Arial"/>
                <a:cs typeface="Arial"/>
                <a:sym typeface="Arial"/>
              </a:rPr>
              <a:t>MCAO Lab Tests with 70” Corrected FOV </a:t>
            </a:r>
            <a:endParaRPr sz="3000" b="1" i="1" dirty="0">
              <a:solidFill>
                <a:srgbClr val="FF6600"/>
              </a:solidFill>
              <a:latin typeface="Arial"/>
              <a:ea typeface="Arial"/>
              <a:cs typeface="Arial"/>
              <a:sym typeface="Arial"/>
            </a:endParaRPr>
          </a:p>
          <a:p>
            <a:pPr marL="0" lvl="0" indent="0" algn="ctr" rtl="0">
              <a:spcBef>
                <a:spcPts val="0"/>
              </a:spcBef>
              <a:spcAft>
                <a:spcPts val="0"/>
              </a:spcAft>
              <a:buNone/>
            </a:pPr>
            <a:endParaRPr sz="2400" b="1" dirty="0">
              <a:solidFill>
                <a:srgbClr val="434343"/>
              </a:solidFill>
              <a:latin typeface="Arial"/>
              <a:ea typeface="Arial"/>
              <a:cs typeface="Arial"/>
              <a:sym typeface="Arial"/>
            </a:endParaRPr>
          </a:p>
          <a:p>
            <a:pPr marL="0" lvl="0" indent="0" algn="ctr" rtl="0">
              <a:spcBef>
                <a:spcPts val="0"/>
              </a:spcBef>
              <a:spcAft>
                <a:spcPts val="0"/>
              </a:spcAft>
              <a:buNone/>
            </a:pPr>
            <a:r>
              <a:rPr lang="en" sz="2400" b="1" dirty="0">
                <a:solidFill>
                  <a:srgbClr val="434343"/>
                </a:solidFill>
                <a:latin typeface="Arial"/>
                <a:ea typeface="Arial"/>
                <a:cs typeface="Arial"/>
                <a:sym typeface="Arial"/>
              </a:rPr>
              <a:t>October 2018 Series</a:t>
            </a:r>
            <a:r>
              <a:rPr lang="en" sz="3000" b="1" dirty="0">
                <a:solidFill>
                  <a:srgbClr val="FF6600"/>
                </a:solidFill>
                <a:latin typeface="Arial"/>
                <a:ea typeface="Arial"/>
                <a:cs typeface="Arial"/>
                <a:sym typeface="Arial"/>
              </a:rPr>
              <a:t/>
            </a:r>
            <a:br>
              <a:rPr lang="en" sz="3000" b="1" dirty="0">
                <a:solidFill>
                  <a:srgbClr val="FF6600"/>
                </a:solidFill>
                <a:latin typeface="Arial"/>
                <a:ea typeface="Arial"/>
                <a:cs typeface="Arial"/>
                <a:sym typeface="Arial"/>
              </a:rPr>
            </a:br>
            <a:r>
              <a:rPr lang="en" sz="3000" b="1" dirty="0">
                <a:solidFill>
                  <a:srgbClr val="FF6600"/>
                </a:solidFill>
                <a:latin typeface="Arial"/>
                <a:ea typeface="Arial"/>
                <a:cs typeface="Arial"/>
                <a:sym typeface="Arial"/>
              </a:rPr>
              <a:t>  </a:t>
            </a:r>
            <a:r>
              <a:rPr lang="en" sz="2400" b="1" dirty="0">
                <a:solidFill>
                  <a:srgbClr val="434343"/>
                </a:solidFill>
                <a:latin typeface="Arial"/>
                <a:ea typeface="Arial"/>
                <a:cs typeface="Arial"/>
                <a:sym typeface="Arial"/>
              </a:rPr>
              <a:t>CAO                                     MCAO</a:t>
            </a:r>
            <a:r>
              <a:rPr lang="en" sz="3000" b="1" dirty="0">
                <a:solidFill>
                  <a:srgbClr val="FF6600"/>
                </a:solidFill>
                <a:latin typeface="Arial"/>
                <a:ea typeface="Arial"/>
                <a:cs typeface="Arial"/>
                <a:sym typeface="Arial"/>
              </a:rPr>
              <a:t/>
            </a:r>
            <a:br>
              <a:rPr lang="en" sz="3000" b="1" dirty="0">
                <a:solidFill>
                  <a:srgbClr val="FF6600"/>
                </a:solidFill>
                <a:latin typeface="Arial"/>
                <a:ea typeface="Arial"/>
                <a:cs typeface="Arial"/>
                <a:sym typeface="Arial"/>
              </a:rPr>
            </a:br>
            <a:endParaRPr sz="3000" b="1" dirty="0">
              <a:solidFill>
                <a:srgbClr val="FF6600"/>
              </a:solidFill>
              <a:latin typeface="Arial"/>
              <a:ea typeface="Arial"/>
              <a:cs typeface="Arial"/>
              <a:sym typeface="Arial"/>
            </a:endParaRPr>
          </a:p>
        </p:txBody>
      </p:sp>
      <p:pic>
        <p:nvPicPr>
          <p:cNvPr id="336" name="Google Shape;336;p70" descr="xCAO-IR2.png"/>
          <p:cNvPicPr preferRelativeResize="0">
            <a:picLocks noGrp="1"/>
          </p:cNvPicPr>
          <p:nvPr>
            <p:ph type="body" idx="1"/>
          </p:nvPr>
        </p:nvPicPr>
        <p:blipFill rotWithShape="1">
          <a:blip r:embed="rId3">
            <a:alphaModFix/>
          </a:blip>
          <a:srcRect l="-901" r="-384"/>
          <a:stretch/>
        </p:blipFill>
        <p:spPr>
          <a:xfrm>
            <a:off x="762000" y="1905000"/>
            <a:ext cx="4013100" cy="3962400"/>
          </a:xfrm>
          <a:prstGeom prst="rect">
            <a:avLst/>
          </a:prstGeom>
          <a:noFill/>
          <a:ln>
            <a:noFill/>
          </a:ln>
          <a:effectLst>
            <a:outerShdw blurRad="57150" dist="19050" dir="5400000" algn="bl" rotWithShape="0">
              <a:srgbClr val="000000">
                <a:alpha val="50000"/>
              </a:srgbClr>
            </a:outerShdw>
          </a:effectLst>
        </p:spPr>
      </p:pic>
      <p:pic>
        <p:nvPicPr>
          <p:cNvPr id="337" name="Google Shape;337;p70" descr="xMCAO-IR2.png"/>
          <p:cNvPicPr preferRelativeResize="0"/>
          <p:nvPr/>
        </p:nvPicPr>
        <p:blipFill rotWithShape="1">
          <a:blip r:embed="rId4">
            <a:alphaModFix/>
          </a:blip>
          <a:srcRect/>
          <a:stretch/>
        </p:blipFill>
        <p:spPr>
          <a:xfrm>
            <a:off x="4953000" y="1905000"/>
            <a:ext cx="3962401" cy="3962401"/>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1688</Words>
  <Application>Microsoft Macintosh PowerPoint</Application>
  <PresentationFormat>On-screen Show (4:3)</PresentationFormat>
  <Paragraphs>164</Paragraphs>
  <Slides>12</Slides>
  <Notes>12</Notes>
  <HiddenSlides>0</HiddenSlides>
  <MMClips>2</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bbso_bbso_bbso</vt:lpstr>
      <vt:lpstr>10_bbso_bbso_bbso</vt:lpstr>
      <vt:lpstr>11_bbso_bbso_bbso</vt:lpstr>
      <vt:lpstr>Present and Plans for Adaptive Optics with the 1.6 m Off-Axis Telescope in Big Bear</vt:lpstr>
      <vt:lpstr>PowerPoint Presentation</vt:lpstr>
      <vt:lpstr>PowerPoint Presentation</vt:lpstr>
      <vt:lpstr>Flare 5 July 2012</vt:lpstr>
      <vt:lpstr>All Solar Observatories – 1 DM AO  &amp; Generic Solar MCAO(?):      WFS, DMs,  &amp; Guide Regions</vt:lpstr>
      <vt:lpstr>CAO/MCAO 27 July 2016 (53”x53”) TiO (705.7 nm)</vt:lpstr>
      <vt:lpstr>MCAO (53’’x53’’)       GLAO (7/27/16)               CAO</vt:lpstr>
      <vt:lpstr>0.7 mm    Vs. 1.56mm - - Trial Run Data from 10/26/17  </vt:lpstr>
      <vt:lpstr>MCAO Lab Tests with 70” Corrected FOV   October 2018 Series   CAO                                     MCAO </vt:lpstr>
      <vt:lpstr>Prominence (Ha) AO 13 May 2018</vt:lpstr>
      <vt:lpstr>What’s Coming</vt:lpstr>
      <vt:lpstr>F i 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Resolution Observations of the Sun  with the 1.6 m Off-Axis Telescope in Big Bear</dc:title>
  <cp:lastModifiedBy>Phil Goode</cp:lastModifiedBy>
  <cp:revision>16</cp:revision>
  <dcterms:modified xsi:type="dcterms:W3CDTF">2019-01-14T00:30:06Z</dcterms:modified>
</cp:coreProperties>
</file>