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sldIdLst>
    <p:sldId id="257" r:id="rId2"/>
    <p:sldId id="288" r:id="rId3"/>
    <p:sldId id="290" r:id="rId4"/>
    <p:sldId id="291" r:id="rId5"/>
    <p:sldId id="297" r:id="rId6"/>
    <p:sldId id="292" r:id="rId7"/>
    <p:sldId id="296" r:id="rId8"/>
    <p:sldId id="301" r:id="rId9"/>
    <p:sldId id="289" r:id="rId10"/>
    <p:sldId id="293" r:id="rId11"/>
    <p:sldId id="294" r:id="rId12"/>
    <p:sldId id="298" r:id="rId13"/>
    <p:sldId id="302" r:id="rId14"/>
    <p:sldId id="300" r:id="rId15"/>
    <p:sldId id="29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9" autoAdjust="0"/>
    <p:restoredTop sz="95853" autoAdjust="0"/>
  </p:normalViewPr>
  <p:slideViewPr>
    <p:cSldViewPr snapToGrid="0">
      <p:cViewPr>
        <p:scale>
          <a:sx n="75" d="100"/>
          <a:sy n="75" d="100"/>
        </p:scale>
        <p:origin x="-954" y="4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DADAD37-8386-43D2-B9EF-D58833CC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18ECBD-449A-4B5D-B5AB-8F03AE31FB83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</p:spPr>
        <p:txBody>
          <a:bodyPr wrap="none" anchor="ctr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1EC1-37D9-4358-A662-3D8F3AFD2EDB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1280-9BE6-4EBC-95A2-BE51D6707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2CAB-7275-4231-8080-0ABA774815CF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3A9D-9DA2-4198-9670-B7CD43BEF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851C-CBEC-4A62-AE01-CCFC504E00D3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1ADF-5DE8-4BEA-B1F0-452C4479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01A-4DA6-4DE8-81BF-10FCFFB8615B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A37A-1B98-4E40-BEFC-9E94CD70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C873-14AB-4F33-A655-9925DE22BC10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1637-4090-471C-8D2E-65794B461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1544-DF48-4FB0-AC1E-D1446D19349E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19EC-A1D3-40BC-96FE-75734180F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04217-3D2A-4361-8A5F-403704CA5AAE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D152-60C8-4DAD-A8DE-EE32171EB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2B2E-9738-42EE-BFEC-BC22FC641C84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B016-715E-47C4-9C6B-41791CC8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E1F8-69AA-479A-9466-9531E1EC7ED4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055E-D534-4F00-A3EA-79CD234C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7332-4DBB-427D-B4B5-FAE75A414355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92C5-2BB3-4523-845D-8E82794A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A290D-81C3-4449-A69A-E2E61940AA5A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3A87E-A44C-4233-97F2-4B1022C78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505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6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7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7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7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507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</p:grpSp>
      <p:sp>
        <p:nvSpPr>
          <p:cNvPr id="45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0E3CC3B-687F-4B63-88A9-1EF33EF13191}" type="datetimeFigureOut">
              <a:rPr lang="en-US"/>
              <a:pPr>
                <a:defRPr/>
              </a:pPr>
              <a:t>6/26/2011</a:t>
            </a:fld>
            <a:endParaRPr lang="en-US"/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ECCE8AD-D47B-41C4-9CFE-301C7521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Valentyna\My%20Documents\PowerPoint\2011-SPD\nst_tio_20100803_wct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alentyna\My%20Documents\PowerPoint\2011-SPD\nst_tio_20100803_wct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90600"/>
            <a:ext cx="7772400" cy="1903413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en-US" sz="4000"/>
              <a:t>New Insights into the Sun’s Photosphere Dynamics Offered by New Solar Telescope of BBSO</a:t>
            </a:r>
            <a:br>
              <a:rPr lang="en-US" sz="4000"/>
            </a:br>
            <a:endParaRPr lang="en-US" sz="4000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419600" y="6172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84625" y="62484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581400" y="6096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Arial" charset="0"/>
              </a:rPr>
              <a:t>Big Bear Solar Observatory</a:t>
            </a: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14341" name="Picture 7" descr="bbso-new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7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054225" y="3989388"/>
            <a:ext cx="4913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           Valentina Abramenko, </a:t>
            </a:r>
          </a:p>
          <a:p>
            <a:r>
              <a:rPr lang="en-US" sz="2400">
                <a:latin typeface="Arial" charset="0"/>
              </a:rPr>
              <a:t>Vasyl Yurchyshyn, Philip R. Goode</a:t>
            </a:r>
          </a:p>
          <a:p>
            <a:r>
              <a:rPr lang="en-US" sz="2400">
                <a:latin typeface="Arial" charset="0"/>
              </a:rPr>
              <a:t>              and the NST team</a:t>
            </a: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Big Bear Solar Observatory, CA</a:t>
            </a:r>
          </a:p>
          <a:p>
            <a:r>
              <a:rPr lang="en-US" sz="2400">
                <a:latin typeface="Arial" charset="0"/>
              </a:rPr>
              <a:t>            avi@bbso.njit.edu</a:t>
            </a:r>
          </a:p>
        </p:txBody>
      </p:sp>
      <p:sp>
        <p:nvSpPr>
          <p:cNvPr id="14343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14344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5602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55300" name="nst_tio_20100803_wct.mpg">
            <a:hlinkClick r:id="" action="ppaction://media"/>
          </p:cNvPr>
          <p:cNvPicPr>
            <a:picLocks noRot="1" noChangeAspect="1" noChangeArrowheads="1"/>
          </p:cNvPicPr>
          <p:nvPr>
            <p:ph type="body"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689100"/>
            <a:ext cx="4495800" cy="4495800"/>
          </a:xfrm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358900" y="352425"/>
            <a:ext cx="661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Dynamics and statistics of photospheric bright points (BPs)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09600" y="2144713"/>
            <a:ext cx="24669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set of  648 TiO images:</a:t>
            </a:r>
          </a:p>
          <a:p>
            <a:r>
              <a:rPr lang="en-US"/>
              <a:t>  AO corrected</a:t>
            </a:r>
          </a:p>
          <a:p>
            <a:r>
              <a:rPr lang="en-US"/>
              <a:t>  Speckle reconstructed</a:t>
            </a:r>
          </a:p>
          <a:p>
            <a:r>
              <a:rPr lang="en-US"/>
              <a:t>  Aligned</a:t>
            </a:r>
          </a:p>
          <a:p>
            <a:r>
              <a:rPr lang="en-US"/>
              <a:t>  Destretched</a:t>
            </a:r>
          </a:p>
          <a:p>
            <a:r>
              <a:rPr lang="en-US"/>
              <a:t>  Image size: 14 x 14 Mm,</a:t>
            </a:r>
          </a:p>
          <a:p>
            <a:r>
              <a:rPr lang="en-US"/>
              <a:t>     or 510 x 510 pixels</a:t>
            </a:r>
          </a:p>
          <a:p>
            <a:r>
              <a:rPr lang="en-US"/>
              <a:t>  Cadence 10 s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314325" y="5138738"/>
            <a:ext cx="2792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17539 BPs were detected and</a:t>
            </a:r>
          </a:p>
          <a:p>
            <a:r>
              <a:rPr lang="en-US"/>
              <a:t>tracked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6626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546100" y="250825"/>
            <a:ext cx="772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Size distribution of BPs: minimum size of flux tubes is not reached yet</a:t>
            </a:r>
          </a:p>
          <a:p>
            <a:r>
              <a:rPr lang="en-US" sz="2000" b="1"/>
              <a:t>(Abramenko et al. 2010, ApJL, 725)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568450" y="1190625"/>
            <a:ext cx="5791200" cy="5086350"/>
            <a:chOff x="988" y="750"/>
            <a:chExt cx="3648" cy="3204"/>
          </a:xfrm>
        </p:grpSpPr>
        <p:grpSp>
          <p:nvGrpSpPr>
            <p:cNvPr id="26627" name="Group 7"/>
            <p:cNvGrpSpPr>
              <a:grpSpLocks/>
            </p:cNvGrpSpPr>
            <p:nvPr/>
          </p:nvGrpSpPr>
          <p:grpSpPr bwMode="auto">
            <a:xfrm>
              <a:off x="988" y="750"/>
              <a:ext cx="3648" cy="3204"/>
              <a:chOff x="1036" y="222"/>
              <a:chExt cx="3816" cy="3444"/>
            </a:xfrm>
          </p:grpSpPr>
          <p:pic>
            <p:nvPicPr>
              <p:cNvPr id="26630" name="Picture 4" descr="PDF-size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36" y="222"/>
                <a:ext cx="3816" cy="3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1" name="Line 5"/>
              <p:cNvSpPr>
                <a:spLocks noChangeShapeType="1"/>
              </p:cNvSpPr>
              <p:nvPr/>
            </p:nvSpPr>
            <p:spPr bwMode="auto">
              <a:xfrm flipH="1">
                <a:off x="2208" y="2956"/>
                <a:ext cx="224" cy="0"/>
              </a:xfrm>
              <a:prstGeom prst="line">
                <a:avLst/>
              </a:prstGeom>
              <a:noFill/>
              <a:ln w="22225">
                <a:solidFill>
                  <a:srgbClr val="FF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Line 6"/>
              <p:cNvSpPr>
                <a:spLocks noChangeShapeType="1"/>
              </p:cNvSpPr>
              <p:nvPr/>
            </p:nvSpPr>
            <p:spPr bwMode="auto">
              <a:xfrm>
                <a:off x="3892" y="2952"/>
                <a:ext cx="304" cy="0"/>
              </a:xfrm>
              <a:prstGeom prst="line">
                <a:avLst/>
              </a:prstGeom>
              <a:noFill/>
              <a:ln w="22225">
                <a:solidFill>
                  <a:srgbClr val="FF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29" name="Text Box 11"/>
            <p:cNvSpPr txBox="1">
              <a:spLocks noChangeArrowheads="1"/>
            </p:cNvSpPr>
            <p:nvPr/>
          </p:nvSpPr>
          <p:spPr bwMode="auto">
            <a:xfrm>
              <a:off x="2118" y="2925"/>
              <a:ext cx="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77 km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7650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27651" name="Picture 9" descr="Deltel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23963" y="1397000"/>
            <a:ext cx="5246687" cy="4951413"/>
          </a:xfrm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546100" y="250825"/>
            <a:ext cx="7985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Magnetic diffusion in the photosphere occur in a super-diffusion regime </a:t>
            </a:r>
          </a:p>
          <a:p>
            <a:r>
              <a:rPr lang="en-US" sz="2000" b="1"/>
              <a:t>on scales below 600 km and shorter than 10 min</a:t>
            </a:r>
          </a:p>
          <a:p>
            <a:r>
              <a:rPr lang="en-US" sz="2000" b="1"/>
              <a:t>(Abramenko et al. under preparation)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6702425" y="4859338"/>
            <a:ext cx="221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Details: Tuesday, Jul 5,</a:t>
            </a:r>
          </a:p>
          <a:p>
            <a:r>
              <a:rPr lang="en-US"/>
              <a:t>16:30 talk in this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5300" name="nst_tio_20100803_wct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41500" y="546100"/>
            <a:ext cx="5689600" cy="5689600"/>
          </a:xfrm>
          <a:noFill/>
          <a:ln/>
        </p:spPr>
      </p:pic>
      <p:sp>
        <p:nvSpPr>
          <p:cNvPr id="32778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32779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9700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29702" name="Picture 5" descr="FigSc_Ktau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60575" y="884238"/>
            <a:ext cx="5386388" cy="5275262"/>
          </a:xfr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46100" y="250825"/>
            <a:ext cx="3351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Diffusivity: some definitions: </a:t>
            </a:r>
          </a:p>
          <a:p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723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30724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67590" name="Picture 6" descr="Ktau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368300"/>
            <a:ext cx="5807075" cy="5727700"/>
          </a:xfrm>
          <a:noFill/>
        </p:spPr>
      </p:pic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765925" y="6040438"/>
            <a:ext cx="221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Details: Tuesday, Jul 5,</a:t>
            </a:r>
          </a:p>
          <a:p>
            <a:r>
              <a:rPr lang="en-US"/>
              <a:t>16:30 talk in this 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 Solar Telescope at Big Bear</a:t>
            </a:r>
          </a:p>
        </p:txBody>
      </p:sp>
      <p:sp>
        <p:nvSpPr>
          <p:cNvPr id="16386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16387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16388" name="Picture 1"/>
          <p:cNvPicPr>
            <a:picLocks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09675" y="1600200"/>
            <a:ext cx="6723063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410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17411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17412" name="Picture 8" descr="N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1063"/>
            <a:ext cx="7620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435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18436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18437" name="Picture 6" descr="Coude-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25" y="230188"/>
            <a:ext cx="3867150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622925" y="6040438"/>
            <a:ext cx="2608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Coude  room optical layout</a:t>
            </a:r>
          </a:p>
        </p:txBody>
      </p:sp>
      <p:pic>
        <p:nvPicPr>
          <p:cNvPr id="18440" name="Picture 1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1338" y="1016000"/>
            <a:ext cx="412432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" y="2109788"/>
            <a:ext cx="8229600" cy="3678237"/>
          </a:xfrm>
        </p:spPr>
      </p:pic>
      <p:sp>
        <p:nvSpPr>
          <p:cNvPr id="19458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19459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685925" y="466725"/>
            <a:ext cx="579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Magnetic Fields Measurements from NST and SDO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038225" y="1620838"/>
            <a:ext cx="274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NST InfraRed Magnetogram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6016625" y="1620838"/>
            <a:ext cx="1855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SDO magnetigram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0482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20483" name="Picture 2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85925"/>
            <a:ext cx="842486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360488" y="1228725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Hinode/G-band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9813" y="1282700"/>
            <a:ext cx="104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NST TiO</a:t>
            </a: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660400" y="250825"/>
            <a:ext cx="762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Hinode Satellite (Left) and NST (Right) Images of the Sun the Same </a:t>
            </a:r>
          </a:p>
          <a:p>
            <a:r>
              <a:rPr lang="en-US" sz="2000" b="1"/>
              <a:t>Time/Place   (Abramenko et al. 2010, ApJL, 725)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35775" cy="686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0" y="360363"/>
            <a:ext cx="2778125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713" y="3203575"/>
            <a:ext cx="2778125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20688" y="5978525"/>
            <a:ext cx="7812087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Bright points (magnetic flux tubes) are NOT ribbons, but always form </a:t>
            </a:r>
          </a:p>
          <a:p>
            <a:r>
              <a:rPr lang="en-US" sz="2000" b="1">
                <a:solidFill>
                  <a:schemeClr val="bg1"/>
                </a:solidFill>
              </a:rPr>
              <a:t>chains of beads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3554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65325"/>
            <a:ext cx="8229600" cy="3763963"/>
          </a:xfrm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003300" y="352425"/>
            <a:ext cx="7026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NST observations verify simulations of granula evolution : </a:t>
            </a:r>
          </a:p>
          <a:p>
            <a:r>
              <a:rPr lang="en-US" sz="2000" b="1"/>
              <a:t>formation of bright granula lane moving inside the granula</a:t>
            </a:r>
          </a:p>
          <a:p>
            <a:r>
              <a:rPr lang="en-US" sz="2000" b="1"/>
              <a:t>is accompanied by emergence of horizontal rotating vortex tube</a:t>
            </a:r>
          </a:p>
          <a:p>
            <a:r>
              <a:rPr lang="en-US" sz="2000" b="1"/>
              <a:t>and tiny jets     (Yurchyshyn et al. 2011 ApJL, accepted)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Tw Cen MT" pitchFamily="34" charset="0"/>
              </a:rPr>
              <a:t>7/02/2011</a:t>
            </a:r>
          </a:p>
        </p:txBody>
      </p:sp>
      <p:sp>
        <p:nvSpPr>
          <p:cNvPr id="24578" name="Footer Placeholder 8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Tw Cen MT" pitchFamily="34" charset="0"/>
              </a:rPr>
              <a:t>XXV IUGG/IAGA, Melbourne, Australia     </a:t>
            </a:r>
          </a:p>
        </p:txBody>
      </p:sp>
      <p:pic>
        <p:nvPicPr>
          <p:cNvPr id="24579" name="Content Placeholder 2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00150" y="1600200"/>
            <a:ext cx="6743700" cy="4495800"/>
          </a:xfrm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1358900" y="352425"/>
            <a:ext cx="6367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Pores and penumbra formation , photospheric signatures </a:t>
            </a:r>
          </a:p>
          <a:p>
            <a:r>
              <a:rPr lang="en-US" sz="2000" b="1"/>
              <a:t>of flux emergence (Lim et al, ApJ submitted)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12267</TotalTime>
  <Words>319</Words>
  <Application>Microsoft Office PowerPoint</Application>
  <PresentationFormat>On-screen Show (4:3)</PresentationFormat>
  <Paragraphs>76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Garamond</vt:lpstr>
      <vt:lpstr>ＭＳ Ｐゴシック</vt:lpstr>
      <vt:lpstr>Arial</vt:lpstr>
      <vt:lpstr>Tw Cen MT</vt:lpstr>
      <vt:lpstr>Times New Roman</vt:lpstr>
      <vt:lpstr>Teamwork</vt:lpstr>
      <vt:lpstr>Teamwork</vt:lpstr>
      <vt:lpstr>New Insights into the Sun’s Photosphere Dynamics Offered by New Solar Telescope of BBSO </vt:lpstr>
      <vt:lpstr>New Solar Telescope at Big Bear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HSS</cp:lastModifiedBy>
  <cp:revision>75</cp:revision>
  <dcterms:created xsi:type="dcterms:W3CDTF">2011-05-24T15:12:42Z</dcterms:created>
  <dcterms:modified xsi:type="dcterms:W3CDTF">2011-06-26T20:26:31Z</dcterms:modified>
</cp:coreProperties>
</file>